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58" r:id="rId5"/>
    <p:sldId id="267" r:id="rId6"/>
    <p:sldId id="280" r:id="rId7"/>
    <p:sldId id="268" r:id="rId8"/>
    <p:sldId id="273" r:id="rId9"/>
    <p:sldId id="279" r:id="rId10"/>
    <p:sldId id="269" r:id="rId11"/>
    <p:sldId id="274" r:id="rId12"/>
    <p:sldId id="277" r:id="rId13"/>
    <p:sldId id="259" r:id="rId14"/>
    <p:sldId id="270" r:id="rId15"/>
    <p:sldId id="275" r:id="rId16"/>
    <p:sldId id="276" r:id="rId17"/>
    <p:sldId id="278" r:id="rId18"/>
    <p:sldId id="271" r:id="rId19"/>
    <p:sldId id="272" r:id="rId20"/>
    <p:sldId id="263" r:id="rId21"/>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AF9A8CB-DC82-4B42-9838-613CB3E282BB}" type="datetimeFigureOut">
              <a:rPr lang="en-GB" smtClean="0"/>
              <a:t>11/09/2017</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9DA1ACE-8AE1-4268-A0AB-9AF499139F3B}"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553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F9A8CB-DC82-4B42-9838-613CB3E282BB}" type="datetimeFigureOut">
              <a:rPr lang="en-GB" smtClean="0"/>
              <a:t>11/09/2017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DA1ACE-8AE1-4268-A0AB-9AF499139F3B}" type="slidenum">
              <a:rPr lang="en-GB" smtClean="0"/>
              <a:t>‹#›</a:t>
            </a:fld>
            <a:endParaRPr lang="en-GB"/>
          </a:p>
        </p:txBody>
      </p:sp>
    </p:spTree>
    <p:extLst>
      <p:ext uri="{BB962C8B-B14F-4D97-AF65-F5344CB8AC3E}">
        <p14:creationId xmlns:p14="http://schemas.microsoft.com/office/powerpoint/2010/main" val="1515101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F9A8CB-DC82-4B42-9838-613CB3E282BB}" type="datetimeFigureOut">
              <a:rPr lang="en-GB" smtClean="0"/>
              <a:t>11/09/2017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DA1ACE-8AE1-4268-A0AB-9AF499139F3B}" type="slidenum">
              <a:rPr lang="en-GB" smtClean="0"/>
              <a:t>‹#›</a:t>
            </a:fld>
            <a:endParaRPr lang="en-GB"/>
          </a:p>
        </p:txBody>
      </p:sp>
    </p:spTree>
    <p:extLst>
      <p:ext uri="{BB962C8B-B14F-4D97-AF65-F5344CB8AC3E}">
        <p14:creationId xmlns:p14="http://schemas.microsoft.com/office/powerpoint/2010/main" val="3028867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F9A8CB-DC82-4B42-9838-613CB3E282BB}" type="datetimeFigureOut">
              <a:rPr lang="en-GB" smtClean="0"/>
              <a:t>11/09/2017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DA1ACE-8AE1-4268-A0AB-9AF499139F3B}" type="slidenum">
              <a:rPr lang="en-GB" smtClean="0"/>
              <a:t>‹#›</a:t>
            </a:fld>
            <a:endParaRPr lang="en-GB"/>
          </a:p>
        </p:txBody>
      </p:sp>
    </p:spTree>
    <p:extLst>
      <p:ext uri="{BB962C8B-B14F-4D97-AF65-F5344CB8AC3E}">
        <p14:creationId xmlns:p14="http://schemas.microsoft.com/office/powerpoint/2010/main" val="3099422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F9A8CB-DC82-4B42-9838-613CB3E282BB}" type="datetimeFigureOut">
              <a:rPr lang="en-GB" smtClean="0"/>
              <a:t>11/09/2017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DA1ACE-8AE1-4268-A0AB-9AF499139F3B}"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263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F9A8CB-DC82-4B42-9838-613CB3E282BB}" type="datetimeFigureOut">
              <a:rPr lang="en-GB" smtClean="0"/>
              <a:t>11/09/2017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DA1ACE-8AE1-4268-A0AB-9AF499139F3B}" type="slidenum">
              <a:rPr lang="en-GB" smtClean="0"/>
              <a:t>‹#›</a:t>
            </a:fld>
            <a:endParaRPr lang="en-GB"/>
          </a:p>
        </p:txBody>
      </p:sp>
    </p:spTree>
    <p:extLst>
      <p:ext uri="{BB962C8B-B14F-4D97-AF65-F5344CB8AC3E}">
        <p14:creationId xmlns:p14="http://schemas.microsoft.com/office/powerpoint/2010/main" val="3439924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F9A8CB-DC82-4B42-9838-613CB3E282BB}" type="datetimeFigureOut">
              <a:rPr lang="en-GB" smtClean="0"/>
              <a:t>11/09/2017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DA1ACE-8AE1-4268-A0AB-9AF499139F3B}" type="slidenum">
              <a:rPr lang="en-GB" smtClean="0"/>
              <a:t>‹#›</a:t>
            </a:fld>
            <a:endParaRPr lang="en-GB"/>
          </a:p>
        </p:txBody>
      </p:sp>
    </p:spTree>
    <p:extLst>
      <p:ext uri="{BB962C8B-B14F-4D97-AF65-F5344CB8AC3E}">
        <p14:creationId xmlns:p14="http://schemas.microsoft.com/office/powerpoint/2010/main" val="263193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F9A8CB-DC82-4B42-9838-613CB3E282BB}" type="datetimeFigureOut">
              <a:rPr lang="en-GB" smtClean="0"/>
              <a:t>11/09/2017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DA1ACE-8AE1-4268-A0AB-9AF499139F3B}" type="slidenum">
              <a:rPr lang="en-GB" smtClean="0"/>
              <a:t>‹#›</a:t>
            </a:fld>
            <a:endParaRPr lang="en-GB"/>
          </a:p>
        </p:txBody>
      </p:sp>
    </p:spTree>
    <p:extLst>
      <p:ext uri="{BB962C8B-B14F-4D97-AF65-F5344CB8AC3E}">
        <p14:creationId xmlns:p14="http://schemas.microsoft.com/office/powerpoint/2010/main" val="3996110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F9A8CB-DC82-4B42-9838-613CB3E282BB}" type="datetimeFigureOut">
              <a:rPr lang="en-GB" smtClean="0"/>
              <a:t>11/09/2017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DA1ACE-8AE1-4268-A0AB-9AF499139F3B}" type="slidenum">
              <a:rPr lang="en-GB" smtClean="0"/>
              <a:t>‹#›</a:t>
            </a:fld>
            <a:endParaRPr lang="en-GB"/>
          </a:p>
        </p:txBody>
      </p:sp>
    </p:spTree>
    <p:extLst>
      <p:ext uri="{BB962C8B-B14F-4D97-AF65-F5344CB8AC3E}">
        <p14:creationId xmlns:p14="http://schemas.microsoft.com/office/powerpoint/2010/main" val="172383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AF9A8CB-DC82-4B42-9838-613CB3E282BB}" type="datetimeFigureOut">
              <a:rPr lang="en-GB" smtClean="0"/>
              <a:t>11/09/2017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DA1ACE-8AE1-4268-A0AB-9AF499139F3B}" type="slidenum">
              <a:rPr lang="en-GB" smtClean="0"/>
              <a:t>‹#›</a:t>
            </a:fld>
            <a:endParaRPr lang="en-GB"/>
          </a:p>
        </p:txBody>
      </p:sp>
    </p:spTree>
    <p:extLst>
      <p:ext uri="{BB962C8B-B14F-4D97-AF65-F5344CB8AC3E}">
        <p14:creationId xmlns:p14="http://schemas.microsoft.com/office/powerpoint/2010/main" val="3696421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AF9A8CB-DC82-4B42-9838-613CB3E282BB}" type="datetimeFigureOut">
              <a:rPr lang="en-GB" smtClean="0"/>
              <a:t>11/09/2017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DA1ACE-8AE1-4268-A0AB-9AF499139F3B}" type="slidenum">
              <a:rPr lang="en-GB" smtClean="0"/>
              <a:t>‹#›</a:t>
            </a:fld>
            <a:endParaRPr lang="en-GB"/>
          </a:p>
        </p:txBody>
      </p:sp>
    </p:spTree>
    <p:extLst>
      <p:ext uri="{BB962C8B-B14F-4D97-AF65-F5344CB8AC3E}">
        <p14:creationId xmlns:p14="http://schemas.microsoft.com/office/powerpoint/2010/main" val="4077208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1AF9A8CB-DC82-4B42-9838-613CB3E282BB}" type="datetimeFigureOut">
              <a:rPr lang="en-GB" smtClean="0"/>
              <a:t>11/09/2017</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39DA1ACE-8AE1-4268-A0AB-9AF499139F3B}" type="slidenum">
              <a:rPr lang="en-GB" smtClean="0"/>
              <a:t>‹#›</a:t>
            </a:fld>
            <a:endParaRPr lang="en-GB"/>
          </a:p>
        </p:txBody>
      </p:sp>
    </p:spTree>
    <p:extLst>
      <p:ext uri="{BB962C8B-B14F-4D97-AF65-F5344CB8AC3E}">
        <p14:creationId xmlns:p14="http://schemas.microsoft.com/office/powerpoint/2010/main" val="786243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A29BF75-6F83-475C-94C7-52909B72C9B3}"/>
              </a:ext>
            </a:extLst>
          </p:cNvPr>
          <p:cNvSpPr/>
          <p:nvPr/>
        </p:nvSpPr>
        <p:spPr>
          <a:xfrm>
            <a:off x="2332982" y="2615924"/>
            <a:ext cx="7560661" cy="1754326"/>
          </a:xfrm>
          <a:prstGeom prst="rect">
            <a:avLst/>
          </a:prstGeom>
        </p:spPr>
        <p:txBody>
          <a:bodyPr wrap="none">
            <a:spAutoFit/>
          </a:bodyPr>
          <a:lstStyle/>
          <a:p>
            <a:pPr algn="ctr"/>
            <a:r>
              <a:rPr lang="en-GB" sz="3600" dirty="0" err="1">
                <a:solidFill>
                  <a:schemeClr val="bg1"/>
                </a:solidFill>
                <a:effectLst>
                  <a:outerShdw blurRad="38100" dist="38100" dir="2700000" algn="tl">
                    <a:srgbClr val="000000">
                      <a:alpha val="43137"/>
                    </a:srgbClr>
                  </a:outerShdw>
                </a:effectLst>
              </a:rPr>
              <a:t>Rēzeknes</a:t>
            </a:r>
            <a:r>
              <a:rPr lang="en-GB" sz="3600" dirty="0">
                <a:solidFill>
                  <a:schemeClr val="bg1"/>
                </a:solidFill>
                <a:effectLst>
                  <a:outerShdw blurRad="38100" dist="38100" dir="2700000" algn="tl">
                    <a:srgbClr val="000000">
                      <a:alpha val="43137"/>
                    </a:srgbClr>
                  </a:outerShdw>
                </a:effectLst>
              </a:rPr>
              <a:t> </a:t>
            </a:r>
            <a:r>
              <a:rPr lang="en-GB" sz="3600" dirty="0" err="1">
                <a:solidFill>
                  <a:schemeClr val="bg1"/>
                </a:solidFill>
                <a:effectLst>
                  <a:outerShdw blurRad="38100" dist="38100" dir="2700000" algn="tl">
                    <a:srgbClr val="000000">
                      <a:alpha val="43137"/>
                    </a:srgbClr>
                  </a:outerShdw>
                </a:effectLst>
              </a:rPr>
              <a:t>novada</a:t>
            </a:r>
            <a:r>
              <a:rPr lang="en-GB" sz="3600" dirty="0">
                <a:solidFill>
                  <a:schemeClr val="bg1"/>
                </a:solidFill>
                <a:effectLst>
                  <a:outerShdw blurRad="38100" dist="38100" dir="2700000" algn="tl">
                    <a:srgbClr val="000000">
                      <a:alpha val="43137"/>
                    </a:srgbClr>
                  </a:outerShdw>
                </a:effectLst>
              </a:rPr>
              <a:t> </a:t>
            </a:r>
            <a:r>
              <a:rPr lang="en-GB" sz="3600" dirty="0" err="1">
                <a:solidFill>
                  <a:schemeClr val="bg1"/>
                </a:solidFill>
                <a:effectLst>
                  <a:outerShdw blurRad="38100" dist="38100" dir="2700000" algn="tl">
                    <a:srgbClr val="000000">
                      <a:alpha val="43137"/>
                    </a:srgbClr>
                  </a:outerShdw>
                </a:effectLst>
              </a:rPr>
              <a:t>pašvaldības</a:t>
            </a:r>
            <a:r>
              <a:rPr lang="en-GB" sz="3600" dirty="0">
                <a:solidFill>
                  <a:schemeClr val="bg1"/>
                </a:solidFill>
                <a:effectLst>
                  <a:outerShdw blurRad="38100" dist="38100" dir="2700000" algn="tl">
                    <a:srgbClr val="000000">
                      <a:alpha val="43137"/>
                    </a:srgbClr>
                  </a:outerShdw>
                </a:effectLst>
              </a:rPr>
              <a:t> </a:t>
            </a:r>
            <a:r>
              <a:rPr lang="en-GB" sz="3600" dirty="0" err="1">
                <a:solidFill>
                  <a:schemeClr val="bg1"/>
                </a:solidFill>
                <a:effectLst>
                  <a:outerShdw blurRad="38100" dist="38100" dir="2700000" algn="tl">
                    <a:srgbClr val="000000">
                      <a:alpha val="43137"/>
                    </a:srgbClr>
                  </a:outerShdw>
                </a:effectLst>
              </a:rPr>
              <a:t>projekts</a:t>
            </a:r>
            <a:r>
              <a:rPr lang="en-GB" sz="3600" dirty="0">
                <a:solidFill>
                  <a:schemeClr val="bg1"/>
                </a:solidFill>
                <a:effectLst>
                  <a:outerShdw blurRad="38100" dist="38100" dir="2700000" algn="tl">
                    <a:srgbClr val="000000">
                      <a:alpha val="43137"/>
                    </a:srgbClr>
                  </a:outerShdw>
                </a:effectLst>
              </a:rPr>
              <a:t> </a:t>
            </a:r>
          </a:p>
          <a:p>
            <a:pPr algn="ctr"/>
            <a:r>
              <a:rPr lang="en-GB" sz="3600" dirty="0">
                <a:solidFill>
                  <a:schemeClr val="bg1"/>
                </a:solidFill>
                <a:effectLst>
                  <a:outerShdw blurRad="38100" dist="38100" dir="2700000" algn="tl">
                    <a:srgbClr val="000000">
                      <a:alpha val="43137"/>
                    </a:srgbClr>
                  </a:outerShdw>
                </a:effectLst>
              </a:rPr>
              <a:t>„</a:t>
            </a:r>
            <a:r>
              <a:rPr lang="en-GB" sz="3600" dirty="0" err="1">
                <a:solidFill>
                  <a:schemeClr val="bg1"/>
                </a:solidFill>
                <a:effectLst>
                  <a:outerShdw blurRad="38100" dist="38100" dir="2700000" algn="tl">
                    <a:srgbClr val="000000">
                      <a:alpha val="43137"/>
                    </a:srgbClr>
                  </a:outerShdw>
                </a:effectLst>
              </a:rPr>
              <a:t>Dzīvo</a:t>
            </a:r>
            <a:r>
              <a:rPr lang="en-GB" sz="3600" dirty="0">
                <a:solidFill>
                  <a:schemeClr val="bg1"/>
                </a:solidFill>
                <a:effectLst>
                  <a:outerShdw blurRad="38100" dist="38100" dir="2700000" algn="tl">
                    <a:srgbClr val="000000">
                      <a:alpha val="43137"/>
                    </a:srgbClr>
                  </a:outerShdw>
                </a:effectLst>
              </a:rPr>
              <a:t> </a:t>
            </a:r>
            <a:r>
              <a:rPr lang="en-GB" sz="3600" dirty="0" err="1">
                <a:solidFill>
                  <a:schemeClr val="bg1"/>
                </a:solidFill>
                <a:effectLst>
                  <a:outerShdw blurRad="38100" dist="38100" dir="2700000" algn="tl">
                    <a:srgbClr val="000000">
                      <a:alpha val="43137"/>
                    </a:srgbClr>
                  </a:outerShdw>
                </a:effectLst>
              </a:rPr>
              <a:t>veselīgi</a:t>
            </a:r>
            <a:r>
              <a:rPr lang="en-GB" sz="3600" dirty="0">
                <a:solidFill>
                  <a:schemeClr val="bg1"/>
                </a:solidFill>
                <a:effectLst>
                  <a:outerShdw blurRad="38100" dist="38100" dir="2700000" algn="tl">
                    <a:srgbClr val="000000">
                      <a:alpha val="43137"/>
                    </a:srgbClr>
                  </a:outerShdw>
                </a:effectLst>
              </a:rPr>
              <a:t> </a:t>
            </a:r>
            <a:r>
              <a:rPr lang="en-GB" sz="3600" dirty="0" err="1">
                <a:solidFill>
                  <a:schemeClr val="bg1"/>
                </a:solidFill>
                <a:effectLst>
                  <a:outerShdw blurRad="38100" dist="38100" dir="2700000" algn="tl">
                    <a:srgbClr val="000000">
                      <a:alpha val="43137"/>
                    </a:srgbClr>
                  </a:outerShdw>
                </a:effectLst>
              </a:rPr>
              <a:t>Rēzeknes</a:t>
            </a:r>
            <a:r>
              <a:rPr lang="en-GB" sz="3600" dirty="0">
                <a:solidFill>
                  <a:schemeClr val="bg1"/>
                </a:solidFill>
                <a:effectLst>
                  <a:outerShdw blurRad="38100" dist="38100" dir="2700000" algn="tl">
                    <a:srgbClr val="000000">
                      <a:alpha val="43137"/>
                    </a:srgbClr>
                  </a:outerShdw>
                </a:effectLst>
              </a:rPr>
              <a:t> </a:t>
            </a:r>
            <a:r>
              <a:rPr lang="en-GB" sz="3600" dirty="0" err="1">
                <a:solidFill>
                  <a:schemeClr val="bg1"/>
                </a:solidFill>
                <a:effectLst>
                  <a:outerShdw blurRad="38100" dist="38100" dir="2700000" algn="tl">
                    <a:srgbClr val="000000">
                      <a:alpha val="43137"/>
                    </a:srgbClr>
                  </a:outerShdw>
                </a:effectLst>
              </a:rPr>
              <a:t>novadā</a:t>
            </a:r>
            <a:r>
              <a:rPr lang="en-GB" sz="3600" dirty="0">
                <a:solidFill>
                  <a:schemeClr val="bg1"/>
                </a:solidFill>
                <a:effectLst>
                  <a:outerShdw blurRad="38100" dist="38100" dir="2700000" algn="tl">
                    <a:srgbClr val="000000">
                      <a:alpha val="43137"/>
                    </a:srgbClr>
                  </a:outerShdw>
                </a:effectLst>
              </a:rPr>
              <a:t>!”</a:t>
            </a:r>
          </a:p>
          <a:p>
            <a:pPr algn="ctr"/>
            <a:r>
              <a:rPr lang="en-GB" sz="3600" dirty="0" err="1">
                <a:solidFill>
                  <a:schemeClr val="bg1"/>
                </a:solidFill>
                <a:effectLst>
                  <a:outerShdw blurRad="38100" dist="38100" dir="2700000" algn="tl">
                    <a:srgbClr val="000000">
                      <a:alpha val="43137"/>
                    </a:srgbClr>
                  </a:outerShdw>
                </a:effectLst>
              </a:rPr>
              <a:t>Nr</a:t>
            </a:r>
            <a:r>
              <a:rPr lang="en-GB" sz="3600" dirty="0">
                <a:solidFill>
                  <a:schemeClr val="bg1"/>
                </a:solidFill>
                <a:effectLst>
                  <a:outerShdw blurRad="38100" dist="38100" dir="2700000" algn="tl">
                    <a:srgbClr val="000000">
                      <a:alpha val="43137"/>
                    </a:srgbClr>
                  </a:outerShdw>
                </a:effectLst>
              </a:rPr>
              <a:t>. 9.2.4.2/16/I/027</a:t>
            </a:r>
          </a:p>
        </p:txBody>
      </p:sp>
      <p:pic>
        <p:nvPicPr>
          <p:cNvPr id="1026" name="Attēls 1" descr="C:\Users\Elinas\AppData\Local\Microsoft\Windows\INetCache\Content.Word\ESF_14_20.png">
            <a:extLst>
              <a:ext uri="{FF2B5EF4-FFF2-40B4-BE49-F238E27FC236}">
                <a16:creationId xmlns:a16="http://schemas.microsoft.com/office/drawing/2014/main" id="{64540088-2EDF-474F-824F-3EF9D883620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78742" y="5512899"/>
            <a:ext cx="4512347" cy="87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7781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98C32C-5634-4EC4-AED4-ACC47D82A7B6}"/>
              </a:ext>
            </a:extLst>
          </p:cNvPr>
          <p:cNvSpPr>
            <a:spLocks noGrp="1"/>
          </p:cNvSpPr>
          <p:nvPr>
            <p:ph type="title"/>
          </p:nvPr>
        </p:nvSpPr>
        <p:spPr>
          <a:xfrm>
            <a:off x="765495" y="291441"/>
            <a:ext cx="9875520" cy="1356360"/>
          </a:xfrm>
        </p:spPr>
        <p:txBody>
          <a:bodyPr>
            <a:normAutofit/>
          </a:bodyPr>
          <a:lstStyle/>
          <a:p>
            <a:r>
              <a:rPr lang="en-GB" sz="2800" dirty="0"/>
              <a:t>JAU ĪSTENOTAIS PROJEKTĀ …</a:t>
            </a:r>
          </a:p>
        </p:txBody>
      </p:sp>
      <p:sp>
        <p:nvSpPr>
          <p:cNvPr id="5" name="Rectangle 4">
            <a:extLst>
              <a:ext uri="{FF2B5EF4-FFF2-40B4-BE49-F238E27FC236}">
                <a16:creationId xmlns:a16="http://schemas.microsoft.com/office/drawing/2014/main" id="{902D2F64-C0F6-44B4-8BD6-DA287C49BF4E}"/>
              </a:ext>
            </a:extLst>
          </p:cNvPr>
          <p:cNvSpPr/>
          <p:nvPr/>
        </p:nvSpPr>
        <p:spPr>
          <a:xfrm>
            <a:off x="553673" y="1305342"/>
            <a:ext cx="11140580" cy="2585323"/>
          </a:xfrm>
          <a:prstGeom prst="rect">
            <a:avLst/>
          </a:prstGeom>
        </p:spPr>
        <p:txBody>
          <a:bodyPr wrap="square">
            <a:spAutoFit/>
          </a:bodyPr>
          <a:lstStyle/>
          <a:p>
            <a:pPr algn="just">
              <a:lnSpc>
                <a:spcPct val="150000"/>
              </a:lnSpc>
              <a:spcAft>
                <a:spcPts val="0"/>
              </a:spcAft>
            </a:pPr>
            <a:r>
              <a:rPr lang="lv-LV" dirty="0"/>
              <a:t>Šī gada 27.augustā ikviens novada iedzīvotājs varēja piedalīties </a:t>
            </a:r>
            <a:r>
              <a:rPr lang="lv-LV" b="1" dirty="0"/>
              <a:t>veselību veicinošā pasākumā “Skrējiens pēc veselības”</a:t>
            </a:r>
            <a:r>
              <a:rPr lang="lv-LV" dirty="0"/>
              <a:t>, kas notika Rēzeknes novada Nautrēnu pagastā. Pasākumā disciplīnas bija dažādas un piemērotas gan pašiem mazākajiem, gan iesācējiem, gan cilvēkiem ar īpašām vajadzībām, gan jau nopietniem skriešanas cienītājiem. Ļoti jauka un interesanta bija pasākuma teorētiskā daļa, kurā Andrejs </a:t>
            </a:r>
            <a:r>
              <a:rPr lang="lv-LV" dirty="0" err="1"/>
              <a:t>Jesko</a:t>
            </a:r>
            <a:r>
              <a:rPr lang="lv-LV" dirty="0"/>
              <a:t> sniedza ieskatu par skriešanas nozīmi veselības veicināšanā, par uzturu pirms un pēc skriešanas, par pareizu skriešanu un atbildēja uz citiem klātesošo jautājumiem. </a:t>
            </a:r>
            <a:endParaRPr lang="en-GB" dirty="0"/>
          </a:p>
        </p:txBody>
      </p:sp>
      <p:pic>
        <p:nvPicPr>
          <p:cNvPr id="6" name="Picture 5">
            <a:extLst>
              <a:ext uri="{FF2B5EF4-FFF2-40B4-BE49-F238E27FC236}">
                <a16:creationId xmlns:a16="http://schemas.microsoft.com/office/drawing/2014/main" id="{8004A41C-D7AB-4188-9A97-AA59B29F41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5494" y="3816992"/>
            <a:ext cx="3610845" cy="2708134"/>
          </a:xfrm>
          <a:prstGeom prst="rect">
            <a:avLst/>
          </a:prstGeom>
        </p:spPr>
      </p:pic>
      <p:pic>
        <p:nvPicPr>
          <p:cNvPr id="9" name="Picture 8" descr="https://failiem.lv/thumb_show.php?i=maaytt88&amp;view">
            <a:extLst>
              <a:ext uri="{FF2B5EF4-FFF2-40B4-BE49-F238E27FC236}">
                <a16:creationId xmlns:a16="http://schemas.microsoft.com/office/drawing/2014/main" id="{550FBB55-28D5-4AF9-BC4D-9D4ECF1B0C70}"/>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7633981" y="3749879"/>
            <a:ext cx="3892491" cy="2772876"/>
          </a:xfrm>
          <a:prstGeom prst="rect">
            <a:avLst/>
          </a:prstGeom>
          <a:noFill/>
          <a:ln>
            <a:noFill/>
          </a:ln>
        </p:spPr>
      </p:pic>
      <p:sp>
        <p:nvSpPr>
          <p:cNvPr id="10" name="TextBox 9">
            <a:extLst>
              <a:ext uri="{FF2B5EF4-FFF2-40B4-BE49-F238E27FC236}">
                <a16:creationId xmlns:a16="http://schemas.microsoft.com/office/drawing/2014/main" id="{E2B1193E-8F6C-4722-AD12-C0C8470EC0E8}"/>
              </a:ext>
            </a:extLst>
          </p:cNvPr>
          <p:cNvSpPr txBox="1"/>
          <p:nvPr/>
        </p:nvSpPr>
        <p:spPr>
          <a:xfrm>
            <a:off x="4790113" y="4639112"/>
            <a:ext cx="2449586" cy="369332"/>
          </a:xfrm>
          <a:prstGeom prst="rect">
            <a:avLst/>
          </a:prstGeom>
          <a:noFill/>
        </p:spPr>
        <p:txBody>
          <a:bodyPr wrap="square" rtlCol="0">
            <a:spAutoFit/>
          </a:bodyPr>
          <a:lstStyle/>
          <a:p>
            <a:r>
              <a:rPr lang="en-GB" b="1" dirty="0" err="1"/>
              <a:t>Dalībnieku</a:t>
            </a:r>
            <a:r>
              <a:rPr lang="en-GB" b="1" dirty="0"/>
              <a:t> </a:t>
            </a:r>
            <a:r>
              <a:rPr lang="en-GB" b="1" dirty="0" err="1"/>
              <a:t>skaits</a:t>
            </a:r>
            <a:r>
              <a:rPr lang="en-GB" b="1" dirty="0"/>
              <a:t> - 204</a:t>
            </a:r>
          </a:p>
        </p:txBody>
      </p:sp>
    </p:spTree>
    <p:extLst>
      <p:ext uri="{BB962C8B-B14F-4D97-AF65-F5344CB8AC3E}">
        <p14:creationId xmlns:p14="http://schemas.microsoft.com/office/powerpoint/2010/main" val="1395415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failiem.lv/thumb_show.php?i=meeggbjj&amp;view">
            <a:extLst>
              <a:ext uri="{FF2B5EF4-FFF2-40B4-BE49-F238E27FC236}">
                <a16:creationId xmlns:a16="http://schemas.microsoft.com/office/drawing/2014/main" id="{39EA6A23-2BA6-42B4-B8C5-BDF657210E91}"/>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359393" y="332106"/>
            <a:ext cx="3944159" cy="2914639"/>
          </a:xfrm>
          <a:prstGeom prst="rect">
            <a:avLst/>
          </a:prstGeom>
          <a:noFill/>
          <a:ln>
            <a:noFill/>
          </a:ln>
        </p:spPr>
      </p:pic>
      <p:pic>
        <p:nvPicPr>
          <p:cNvPr id="5" name="Picture 4" descr="https://failiem.lv/thumb_show.php?i=pmm36ggk&amp;view">
            <a:extLst>
              <a:ext uri="{FF2B5EF4-FFF2-40B4-BE49-F238E27FC236}">
                <a16:creationId xmlns:a16="http://schemas.microsoft.com/office/drawing/2014/main" id="{7D45B829-7E63-4DDA-8BE3-8835D89DFABB}"/>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3028427" y="1126490"/>
            <a:ext cx="4739780" cy="3257324"/>
          </a:xfrm>
          <a:prstGeom prst="rect">
            <a:avLst/>
          </a:prstGeom>
          <a:noFill/>
          <a:ln>
            <a:noFill/>
          </a:ln>
        </p:spPr>
      </p:pic>
      <p:pic>
        <p:nvPicPr>
          <p:cNvPr id="7" name="Picture 6">
            <a:extLst>
              <a:ext uri="{FF2B5EF4-FFF2-40B4-BE49-F238E27FC236}">
                <a16:creationId xmlns:a16="http://schemas.microsoft.com/office/drawing/2014/main" id="{DC712D69-B834-4651-AE43-02E74B5D37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47358" y="332105"/>
            <a:ext cx="4489508" cy="2991645"/>
          </a:xfrm>
          <a:prstGeom prst="rect">
            <a:avLst/>
          </a:prstGeom>
        </p:spPr>
      </p:pic>
      <p:pic>
        <p:nvPicPr>
          <p:cNvPr id="8" name="Picture 7">
            <a:extLst>
              <a:ext uri="{FF2B5EF4-FFF2-40B4-BE49-F238E27FC236}">
                <a16:creationId xmlns:a16="http://schemas.microsoft.com/office/drawing/2014/main" id="{7DF4BD3F-D857-4FC5-8E71-459CBB30FF2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9393" y="3514988"/>
            <a:ext cx="4425106" cy="2948730"/>
          </a:xfrm>
          <a:prstGeom prst="rect">
            <a:avLst/>
          </a:prstGeom>
        </p:spPr>
      </p:pic>
      <p:pic>
        <p:nvPicPr>
          <p:cNvPr id="10" name="Picture 9">
            <a:extLst>
              <a:ext uri="{FF2B5EF4-FFF2-40B4-BE49-F238E27FC236}">
                <a16:creationId xmlns:a16="http://schemas.microsoft.com/office/drawing/2014/main" id="{ABCFD4EA-73E3-480D-81A3-0C91CA0253B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47358" y="3514988"/>
            <a:ext cx="4489508" cy="2991645"/>
          </a:xfrm>
          <a:prstGeom prst="rect">
            <a:avLst/>
          </a:prstGeom>
        </p:spPr>
      </p:pic>
    </p:spTree>
    <p:extLst>
      <p:ext uri="{BB962C8B-B14F-4D97-AF65-F5344CB8AC3E}">
        <p14:creationId xmlns:p14="http://schemas.microsoft.com/office/powerpoint/2010/main" val="4116266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B8875-3398-40FB-BCC6-E266E0402B54}"/>
              </a:ext>
            </a:extLst>
          </p:cNvPr>
          <p:cNvSpPr txBox="1">
            <a:spLocks/>
          </p:cNvSpPr>
          <p:nvPr/>
        </p:nvSpPr>
        <p:spPr>
          <a:xfrm>
            <a:off x="830510" y="675992"/>
            <a:ext cx="11006356" cy="13563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sz="2800" dirty="0"/>
              <a:t>DAŽAS PROJEKTA PASĀKUMA DALĪBNIEKU ATZIŅAS  NO ANKETĀM…</a:t>
            </a:r>
          </a:p>
        </p:txBody>
      </p:sp>
      <p:sp>
        <p:nvSpPr>
          <p:cNvPr id="4" name="TextBox 3">
            <a:extLst>
              <a:ext uri="{FF2B5EF4-FFF2-40B4-BE49-F238E27FC236}">
                <a16:creationId xmlns:a16="http://schemas.microsoft.com/office/drawing/2014/main" id="{FB9234EB-48F8-44D0-A315-A764FC6C9E97}"/>
              </a:ext>
            </a:extLst>
          </p:cNvPr>
          <p:cNvSpPr txBox="1"/>
          <p:nvPr/>
        </p:nvSpPr>
        <p:spPr>
          <a:xfrm>
            <a:off x="520117" y="1354172"/>
            <a:ext cx="11039912" cy="4524315"/>
          </a:xfrm>
          <a:prstGeom prst="rect">
            <a:avLst/>
          </a:prstGeom>
          <a:noFill/>
        </p:spPr>
        <p:txBody>
          <a:bodyPr wrap="square" rtlCol="0">
            <a:spAutoFit/>
          </a:bodyPr>
          <a:lstStyle/>
          <a:p>
            <a:pPr algn="just"/>
            <a:r>
              <a:rPr lang="en-GB" sz="2400" dirty="0"/>
              <a:t>…. </a:t>
            </a:r>
            <a:r>
              <a:rPr lang="en-GB" sz="2400" dirty="0" err="1"/>
              <a:t>Paldies</a:t>
            </a:r>
            <a:r>
              <a:rPr lang="en-GB" sz="2400" dirty="0"/>
              <a:t> par </a:t>
            </a:r>
            <a:r>
              <a:rPr lang="lv-LV" sz="2400" dirty="0"/>
              <a:t>ļ</a:t>
            </a:r>
            <a:r>
              <a:rPr lang="en-GB" sz="2400" dirty="0" err="1"/>
              <a:t>oti</a:t>
            </a:r>
            <a:r>
              <a:rPr lang="en-GB" sz="2400" dirty="0"/>
              <a:t> </a:t>
            </a:r>
            <a:r>
              <a:rPr lang="en-GB" sz="2400" dirty="0" err="1"/>
              <a:t>labi</a:t>
            </a:r>
            <a:r>
              <a:rPr lang="en-GB" sz="2400" dirty="0"/>
              <a:t> </a:t>
            </a:r>
            <a:r>
              <a:rPr lang="en-GB" sz="2400" dirty="0" err="1"/>
              <a:t>organizētu</a:t>
            </a:r>
            <a:r>
              <a:rPr lang="en-GB" sz="2400" dirty="0"/>
              <a:t> </a:t>
            </a:r>
            <a:r>
              <a:rPr lang="en-GB" sz="2400" dirty="0" err="1"/>
              <a:t>pasākumu</a:t>
            </a:r>
            <a:r>
              <a:rPr lang="en-GB" sz="2400" dirty="0"/>
              <a:t> (un </a:t>
            </a:r>
            <a:r>
              <a:rPr lang="en-GB" sz="2400" dirty="0" err="1"/>
              <a:t>noorganizetajiem</a:t>
            </a:r>
            <a:r>
              <a:rPr lang="en-GB" sz="2400" dirty="0"/>
              <a:t> </a:t>
            </a:r>
            <a:r>
              <a:rPr lang="en-GB" sz="2400" dirty="0" err="1"/>
              <a:t>ideālajiem</a:t>
            </a:r>
            <a:r>
              <a:rPr lang="en-GB" sz="2400" dirty="0"/>
              <a:t> </a:t>
            </a:r>
            <a:r>
              <a:rPr lang="en-GB" sz="2400" dirty="0" err="1"/>
              <a:t>laikapstāk</a:t>
            </a:r>
            <a:r>
              <a:rPr lang="lv-LV" sz="2400" dirty="0"/>
              <a:t>ļ</a:t>
            </a:r>
            <a:r>
              <a:rPr lang="en-GB" sz="2400" dirty="0" err="1"/>
              <a:t>iem</a:t>
            </a:r>
            <a:r>
              <a:rPr lang="en-GB" sz="2400" dirty="0"/>
              <a:t> </a:t>
            </a:r>
            <a:r>
              <a:rPr lang="en-GB" sz="2400" dirty="0">
                <a:sym typeface="Wingdings" panose="05000000000000000000" pitchFamily="2" charset="2"/>
              </a:rPr>
              <a:t> )! </a:t>
            </a:r>
          </a:p>
          <a:p>
            <a:pPr algn="just"/>
            <a:r>
              <a:rPr lang="en-GB" sz="2400" dirty="0">
                <a:sym typeface="Wingdings" panose="05000000000000000000" pitchFamily="2" charset="2"/>
              </a:rPr>
              <a:t>…. </a:t>
            </a:r>
            <a:r>
              <a:rPr lang="en-GB" sz="2400" dirty="0" err="1">
                <a:sym typeface="Wingdings" panose="05000000000000000000" pitchFamily="2" charset="2"/>
              </a:rPr>
              <a:t>Vairāk</a:t>
            </a:r>
            <a:r>
              <a:rPr lang="en-GB" sz="2400" dirty="0">
                <a:sym typeface="Wingdings" panose="05000000000000000000" pitchFamily="2" charset="2"/>
              </a:rPr>
              <a:t> </a:t>
            </a:r>
            <a:r>
              <a:rPr lang="en-GB" sz="2400" dirty="0" err="1">
                <a:sym typeface="Wingdings" panose="05000000000000000000" pitchFamily="2" charset="2"/>
              </a:rPr>
              <a:t>informācijas</a:t>
            </a:r>
            <a:r>
              <a:rPr lang="en-GB" sz="2400" dirty="0">
                <a:sym typeface="Wingdings" panose="05000000000000000000" pitchFamily="2" charset="2"/>
              </a:rPr>
              <a:t> par </a:t>
            </a:r>
            <a:r>
              <a:rPr lang="en-GB" sz="2400" dirty="0" err="1">
                <a:sym typeface="Wingdings" panose="05000000000000000000" pitchFamily="2" charset="2"/>
              </a:rPr>
              <a:t>pasākumu</a:t>
            </a:r>
            <a:r>
              <a:rPr lang="en-GB" sz="2400" dirty="0">
                <a:sym typeface="Wingdings" panose="05000000000000000000" pitchFamily="2" charset="2"/>
              </a:rPr>
              <a:t> </a:t>
            </a:r>
            <a:r>
              <a:rPr lang="en-GB" sz="2400" dirty="0" err="1">
                <a:sym typeface="Wingdings" panose="05000000000000000000" pitchFamily="2" charset="2"/>
              </a:rPr>
              <a:t>laicīgi</a:t>
            </a:r>
            <a:r>
              <a:rPr lang="en-GB" sz="2400" dirty="0">
                <a:sym typeface="Wingdings" panose="05000000000000000000" pitchFamily="2" charset="2"/>
              </a:rPr>
              <a:t> </a:t>
            </a:r>
          </a:p>
          <a:p>
            <a:pPr algn="just"/>
            <a:r>
              <a:rPr lang="en-GB" sz="2400" dirty="0">
                <a:sym typeface="Wingdings" panose="05000000000000000000" pitchFamily="2" charset="2"/>
              </a:rPr>
              <a:t>….</a:t>
            </a:r>
            <a:r>
              <a:rPr lang="en-GB" sz="2400" dirty="0" err="1">
                <a:sym typeface="Wingdings" panose="05000000000000000000" pitchFamily="2" charset="2"/>
              </a:rPr>
              <a:t>Kopīgas</a:t>
            </a:r>
            <a:r>
              <a:rPr lang="en-GB" sz="2400" dirty="0">
                <a:sym typeface="Wingdings" panose="05000000000000000000" pitchFamily="2" charset="2"/>
              </a:rPr>
              <a:t> </a:t>
            </a:r>
            <a:r>
              <a:rPr lang="en-GB" sz="2400" dirty="0" err="1">
                <a:sym typeface="Wingdings" panose="05000000000000000000" pitchFamily="2" charset="2"/>
              </a:rPr>
              <a:t>pusdienas</a:t>
            </a:r>
            <a:r>
              <a:rPr lang="en-GB" sz="2400" dirty="0">
                <a:sym typeface="Wingdings" panose="05000000000000000000" pitchFamily="2" charset="2"/>
              </a:rPr>
              <a:t> pie </a:t>
            </a:r>
            <a:r>
              <a:rPr lang="en-GB" sz="2400" dirty="0" err="1">
                <a:sym typeface="Wingdings" panose="05000000000000000000" pitchFamily="2" charset="2"/>
              </a:rPr>
              <a:t>zupas</a:t>
            </a:r>
            <a:r>
              <a:rPr lang="en-GB" sz="2400" dirty="0">
                <a:sym typeface="Wingdings" panose="05000000000000000000" pitchFamily="2" charset="2"/>
              </a:rPr>
              <a:t> </a:t>
            </a:r>
            <a:r>
              <a:rPr lang="en-GB" sz="2400" dirty="0" err="1">
                <a:sym typeface="Wingdings" panose="05000000000000000000" pitchFamily="2" charset="2"/>
              </a:rPr>
              <a:t>katla</a:t>
            </a:r>
            <a:r>
              <a:rPr lang="en-GB" sz="2400" dirty="0">
                <a:sym typeface="Wingdings" panose="05000000000000000000" pitchFamily="2" charset="2"/>
              </a:rPr>
              <a:t> </a:t>
            </a:r>
          </a:p>
          <a:p>
            <a:pPr algn="just"/>
            <a:r>
              <a:rPr lang="en-GB" sz="2400" dirty="0">
                <a:sym typeface="Wingdings" panose="05000000000000000000" pitchFamily="2" charset="2"/>
              </a:rPr>
              <a:t>….</a:t>
            </a:r>
            <a:r>
              <a:rPr lang="en-GB" sz="2400" dirty="0" err="1">
                <a:sym typeface="Wingdings" panose="05000000000000000000" pitchFamily="2" charset="2"/>
              </a:rPr>
              <a:t>Maršrutus</a:t>
            </a:r>
            <a:r>
              <a:rPr lang="en-GB" sz="2400" dirty="0">
                <a:sym typeface="Wingdings" panose="05000000000000000000" pitchFamily="2" charset="2"/>
              </a:rPr>
              <a:t> </a:t>
            </a:r>
            <a:r>
              <a:rPr lang="en-GB" sz="2400" dirty="0" err="1">
                <a:sym typeface="Wingdings" panose="05000000000000000000" pitchFamily="2" charset="2"/>
              </a:rPr>
              <a:t>rīkot</a:t>
            </a:r>
            <a:r>
              <a:rPr lang="en-GB" sz="2400" dirty="0">
                <a:sym typeface="Wingdings" panose="05000000000000000000" pitchFamily="2" charset="2"/>
              </a:rPr>
              <a:t> </a:t>
            </a:r>
            <a:r>
              <a:rPr lang="en-GB" sz="2400" dirty="0" err="1">
                <a:sym typeface="Wingdings" panose="05000000000000000000" pitchFamily="2" charset="2"/>
              </a:rPr>
              <a:t>uz</a:t>
            </a:r>
            <a:r>
              <a:rPr lang="en-GB" sz="2400" dirty="0">
                <a:sym typeface="Wingdings" panose="05000000000000000000" pitchFamily="2" charset="2"/>
              </a:rPr>
              <a:t> </a:t>
            </a:r>
            <a:r>
              <a:rPr lang="en-GB" sz="2400" dirty="0" err="1">
                <a:sym typeface="Wingdings" panose="05000000000000000000" pitchFamily="2" charset="2"/>
              </a:rPr>
              <a:t>asfalta</a:t>
            </a:r>
            <a:r>
              <a:rPr lang="en-GB" sz="2400" dirty="0">
                <a:sym typeface="Wingdings" panose="05000000000000000000" pitchFamily="2" charset="2"/>
              </a:rPr>
              <a:t>, </a:t>
            </a:r>
            <a:r>
              <a:rPr lang="en-GB" sz="2400" dirty="0" err="1">
                <a:sym typeface="Wingdings" panose="05000000000000000000" pitchFamily="2" charset="2"/>
              </a:rPr>
              <a:t>nevis</a:t>
            </a:r>
            <a:r>
              <a:rPr lang="en-GB" sz="2400" dirty="0">
                <a:sym typeface="Wingdings" panose="05000000000000000000" pitchFamily="2" charset="2"/>
              </a:rPr>
              <a:t> grunts </a:t>
            </a:r>
            <a:r>
              <a:rPr lang="en-GB" sz="2400" dirty="0" err="1">
                <a:sym typeface="Wingdings" panose="05000000000000000000" pitchFamily="2" charset="2"/>
              </a:rPr>
              <a:t>ce</a:t>
            </a:r>
            <a:r>
              <a:rPr lang="lv-LV" sz="2400" dirty="0">
                <a:sym typeface="Wingdings" panose="05000000000000000000" pitchFamily="2" charset="2"/>
              </a:rPr>
              <a:t>ļ</a:t>
            </a:r>
            <a:r>
              <a:rPr lang="en-GB" sz="2400" dirty="0" err="1">
                <a:sym typeface="Wingdings" panose="05000000000000000000" pitchFamily="2" charset="2"/>
              </a:rPr>
              <a:t>iem</a:t>
            </a:r>
            <a:r>
              <a:rPr lang="en-GB" sz="2400" dirty="0">
                <a:sym typeface="Wingdings" panose="05000000000000000000" pitchFamily="2" charset="2"/>
              </a:rPr>
              <a:t> </a:t>
            </a:r>
          </a:p>
          <a:p>
            <a:pPr algn="just"/>
            <a:r>
              <a:rPr lang="en-GB" sz="2400" dirty="0">
                <a:sym typeface="Wingdings" panose="05000000000000000000" pitchFamily="2" charset="2"/>
              </a:rPr>
              <a:t>…. </a:t>
            </a:r>
            <a:r>
              <a:rPr lang="en-GB" sz="2400" dirty="0" err="1">
                <a:sym typeface="Wingdings" panose="05000000000000000000" pitchFamily="2" charset="2"/>
              </a:rPr>
              <a:t>Informācija</a:t>
            </a:r>
            <a:r>
              <a:rPr lang="en-GB" sz="2400" dirty="0">
                <a:sym typeface="Wingdings" panose="05000000000000000000" pitchFamily="2" charset="2"/>
              </a:rPr>
              <a:t> </a:t>
            </a:r>
            <a:r>
              <a:rPr lang="en-GB" sz="2400" dirty="0" err="1">
                <a:sym typeface="Wingdings" panose="05000000000000000000" pitchFamily="2" charset="2"/>
              </a:rPr>
              <a:t>ir</a:t>
            </a:r>
            <a:r>
              <a:rPr lang="en-GB" sz="2400" dirty="0">
                <a:sym typeface="Wingdings" panose="05000000000000000000" pitchFamily="2" charset="2"/>
              </a:rPr>
              <a:t> </a:t>
            </a:r>
            <a:r>
              <a:rPr lang="en-GB" sz="2400" dirty="0" err="1">
                <a:sym typeface="Wingdings" panose="05000000000000000000" pitchFamily="2" charset="2"/>
              </a:rPr>
              <a:t>jāizvieto</a:t>
            </a:r>
            <a:r>
              <a:rPr lang="en-GB" sz="2400" dirty="0">
                <a:sym typeface="Wingdings" panose="05000000000000000000" pitchFamily="2" charset="2"/>
              </a:rPr>
              <a:t> </a:t>
            </a:r>
            <a:r>
              <a:rPr lang="en-GB" sz="2400" dirty="0" err="1">
                <a:sym typeface="Wingdings" panose="05000000000000000000" pitchFamily="2" charset="2"/>
              </a:rPr>
              <a:t>laicīgi</a:t>
            </a:r>
            <a:r>
              <a:rPr lang="en-GB" sz="2400" dirty="0">
                <a:sym typeface="Wingdings" panose="05000000000000000000" pitchFamily="2" charset="2"/>
              </a:rPr>
              <a:t> </a:t>
            </a:r>
            <a:r>
              <a:rPr lang="en-GB" sz="2400" dirty="0" err="1">
                <a:sym typeface="Wingdings" panose="05000000000000000000" pitchFamily="2" charset="2"/>
              </a:rPr>
              <a:t>nevis</a:t>
            </a:r>
            <a:r>
              <a:rPr lang="en-GB" sz="2400" dirty="0">
                <a:sym typeface="Wingdings" panose="05000000000000000000" pitchFamily="2" charset="2"/>
              </a:rPr>
              <a:t> </a:t>
            </a:r>
            <a:r>
              <a:rPr lang="en-GB" sz="2400" dirty="0" err="1">
                <a:sym typeface="Wingdings" panose="05000000000000000000" pitchFamily="2" charset="2"/>
              </a:rPr>
              <a:t>nedē</a:t>
            </a:r>
            <a:r>
              <a:rPr lang="lv-LV" sz="2400" dirty="0">
                <a:sym typeface="Wingdings" panose="05000000000000000000" pitchFamily="2" charset="2"/>
              </a:rPr>
              <a:t>ļ</a:t>
            </a:r>
            <a:r>
              <a:rPr lang="en-GB" sz="2400" dirty="0">
                <a:sym typeface="Wingdings" panose="05000000000000000000" pitchFamily="2" charset="2"/>
              </a:rPr>
              <a:t>u </a:t>
            </a:r>
            <a:r>
              <a:rPr lang="en-GB" sz="2400" dirty="0" err="1">
                <a:sym typeface="Wingdings" panose="05000000000000000000" pitchFamily="2" charset="2"/>
              </a:rPr>
              <a:t>pirms</a:t>
            </a:r>
            <a:r>
              <a:rPr lang="en-GB" sz="2400" dirty="0">
                <a:sym typeface="Wingdings" panose="05000000000000000000" pitchFamily="2" charset="2"/>
              </a:rPr>
              <a:t> </a:t>
            </a:r>
            <a:r>
              <a:rPr lang="en-GB" sz="2400" dirty="0" err="1">
                <a:sym typeface="Wingdings" panose="05000000000000000000" pitchFamily="2" charset="2"/>
              </a:rPr>
              <a:t>pasākuma</a:t>
            </a:r>
            <a:r>
              <a:rPr lang="en-GB" sz="2400" dirty="0">
                <a:sym typeface="Wingdings" panose="05000000000000000000" pitchFamily="2" charset="2"/>
              </a:rPr>
              <a:t>, </a:t>
            </a:r>
            <a:r>
              <a:rPr lang="en-GB" sz="2400" dirty="0" err="1">
                <a:sym typeface="Wingdings" panose="05000000000000000000" pitchFamily="2" charset="2"/>
              </a:rPr>
              <a:t>nolikumam</a:t>
            </a:r>
            <a:r>
              <a:rPr lang="en-GB" sz="2400" dirty="0">
                <a:sym typeface="Wingdings" panose="05000000000000000000" pitchFamily="2" charset="2"/>
              </a:rPr>
              <a:t> </a:t>
            </a:r>
            <a:r>
              <a:rPr lang="en-GB" sz="2400" dirty="0" err="1">
                <a:sym typeface="Wingdings" panose="05000000000000000000" pitchFamily="2" charset="2"/>
              </a:rPr>
              <a:t>jābūt</a:t>
            </a:r>
            <a:r>
              <a:rPr lang="en-GB" sz="2400" dirty="0">
                <a:sym typeface="Wingdings" panose="05000000000000000000" pitchFamily="2" charset="2"/>
              </a:rPr>
              <a:t> </a:t>
            </a:r>
            <a:r>
              <a:rPr lang="en-GB" sz="2400" dirty="0" err="1">
                <a:sym typeface="Wingdings" panose="05000000000000000000" pitchFamily="2" charset="2"/>
              </a:rPr>
              <a:t>pieejamam</a:t>
            </a:r>
            <a:r>
              <a:rPr lang="en-GB" sz="2400" dirty="0">
                <a:sym typeface="Wingdings" panose="05000000000000000000" pitchFamily="2" charset="2"/>
              </a:rPr>
              <a:t> </a:t>
            </a:r>
            <a:r>
              <a:rPr lang="en-GB" sz="2400" dirty="0" err="1">
                <a:sym typeface="Wingdings" panose="05000000000000000000" pitchFamily="2" charset="2"/>
              </a:rPr>
              <a:t>sociālajos</a:t>
            </a:r>
            <a:r>
              <a:rPr lang="en-GB" sz="2400" dirty="0">
                <a:sym typeface="Wingdings" panose="05000000000000000000" pitchFamily="2" charset="2"/>
              </a:rPr>
              <a:t> </a:t>
            </a:r>
            <a:r>
              <a:rPr lang="en-GB" sz="2400" dirty="0" err="1">
                <a:sym typeface="Wingdings" panose="05000000000000000000" pitchFamily="2" charset="2"/>
              </a:rPr>
              <a:t>tīklos</a:t>
            </a:r>
            <a:r>
              <a:rPr lang="en-GB" sz="2400" dirty="0">
                <a:sym typeface="Wingdings" panose="05000000000000000000" pitchFamily="2" charset="2"/>
              </a:rPr>
              <a:t>. </a:t>
            </a:r>
            <a:r>
              <a:rPr lang="en-GB" sz="2400" dirty="0" err="1">
                <a:sym typeface="Wingdings" panose="05000000000000000000" pitchFamily="2" charset="2"/>
              </a:rPr>
              <a:t>Afišām</a:t>
            </a:r>
            <a:r>
              <a:rPr lang="en-GB" sz="2400" dirty="0">
                <a:sym typeface="Wingdings" panose="05000000000000000000" pitchFamily="2" charset="2"/>
              </a:rPr>
              <a:t> </a:t>
            </a:r>
            <a:r>
              <a:rPr lang="en-GB" sz="2400" dirty="0" err="1">
                <a:sym typeface="Wingdings" panose="05000000000000000000" pitchFamily="2" charset="2"/>
              </a:rPr>
              <a:t>jābūt</a:t>
            </a:r>
            <a:r>
              <a:rPr lang="en-GB" sz="2400" dirty="0">
                <a:sym typeface="Wingdings" panose="05000000000000000000" pitchFamily="2" charset="2"/>
              </a:rPr>
              <a:t> </a:t>
            </a:r>
            <a:r>
              <a:rPr lang="en-GB" sz="2400" dirty="0" err="1">
                <a:sym typeface="Wingdings" panose="05000000000000000000" pitchFamily="2" charset="2"/>
              </a:rPr>
              <a:t>pārskatāmām</a:t>
            </a:r>
            <a:r>
              <a:rPr lang="en-GB" sz="2400" dirty="0">
                <a:sym typeface="Wingdings" panose="05000000000000000000" pitchFamily="2" charset="2"/>
              </a:rPr>
              <a:t>, </a:t>
            </a:r>
            <a:r>
              <a:rPr lang="en-GB" sz="2400" dirty="0" err="1">
                <a:sym typeface="Wingdings" panose="05000000000000000000" pitchFamily="2" charset="2"/>
              </a:rPr>
              <a:t>uzrunājošajām</a:t>
            </a:r>
            <a:endParaRPr lang="en-GB" sz="2400" dirty="0">
              <a:sym typeface="Wingdings" panose="05000000000000000000" pitchFamily="2" charset="2"/>
            </a:endParaRPr>
          </a:p>
          <a:p>
            <a:pPr algn="just"/>
            <a:r>
              <a:rPr lang="en-GB" sz="2400" dirty="0">
                <a:sym typeface="Wingdings" panose="05000000000000000000" pitchFamily="2" charset="2"/>
              </a:rPr>
              <a:t>…. </a:t>
            </a:r>
            <a:r>
              <a:rPr lang="en-GB" sz="2400" dirty="0" err="1">
                <a:sym typeface="Wingdings" panose="05000000000000000000" pitchFamily="2" charset="2"/>
              </a:rPr>
              <a:t>Ļoti</a:t>
            </a:r>
            <a:r>
              <a:rPr lang="en-GB" sz="2400" dirty="0">
                <a:sym typeface="Wingdings" panose="05000000000000000000" pitchFamily="2" charset="2"/>
              </a:rPr>
              <a:t> </a:t>
            </a:r>
            <a:r>
              <a:rPr lang="en-GB" sz="2400" dirty="0" err="1">
                <a:sym typeface="Wingdings" panose="05000000000000000000" pitchFamily="2" charset="2"/>
              </a:rPr>
              <a:t>vēla</a:t>
            </a:r>
            <a:r>
              <a:rPr lang="en-GB" sz="2400" dirty="0">
                <a:sym typeface="Wingdings" panose="05000000000000000000" pitchFamily="2" charset="2"/>
              </a:rPr>
              <a:t> </a:t>
            </a:r>
            <a:r>
              <a:rPr lang="en-GB" sz="2400" dirty="0" err="1">
                <a:sym typeface="Wingdings" panose="05000000000000000000" pitchFamily="2" charset="2"/>
              </a:rPr>
              <a:t>informācija</a:t>
            </a:r>
            <a:r>
              <a:rPr lang="en-GB" sz="2400" dirty="0">
                <a:sym typeface="Wingdings" panose="05000000000000000000" pitchFamily="2" charset="2"/>
              </a:rPr>
              <a:t> par </a:t>
            </a:r>
            <a:r>
              <a:rPr lang="en-GB" sz="2400" dirty="0" err="1">
                <a:sym typeface="Wingdings" panose="05000000000000000000" pitchFamily="2" charset="2"/>
              </a:rPr>
              <a:t>pasākuma</a:t>
            </a:r>
            <a:r>
              <a:rPr lang="en-GB" sz="2400" dirty="0">
                <a:sym typeface="Wingdings" panose="05000000000000000000" pitchFamily="2" charset="2"/>
              </a:rPr>
              <a:t> </a:t>
            </a:r>
            <a:r>
              <a:rPr lang="en-GB" sz="2400" dirty="0" err="1">
                <a:sym typeface="Wingdings" panose="05000000000000000000" pitchFamily="2" charset="2"/>
              </a:rPr>
              <a:t>norisi.Re</a:t>
            </a:r>
            <a:r>
              <a:rPr lang="lv-LV" sz="2400" dirty="0">
                <a:sym typeface="Wingdings" panose="05000000000000000000" pitchFamily="2" charset="2"/>
              </a:rPr>
              <a:t>ģ</a:t>
            </a:r>
            <a:r>
              <a:rPr lang="en-GB" sz="2400" dirty="0" err="1">
                <a:sym typeface="Wingdings" panose="05000000000000000000" pitchFamily="2" charset="2"/>
              </a:rPr>
              <a:t>istrācija</a:t>
            </a:r>
            <a:r>
              <a:rPr lang="en-GB" sz="2400" dirty="0">
                <a:sym typeface="Wingdings" panose="05000000000000000000" pitchFamily="2" charset="2"/>
              </a:rPr>
              <a:t> </a:t>
            </a:r>
            <a:r>
              <a:rPr lang="en-GB" sz="2400" dirty="0" err="1">
                <a:sym typeface="Wingdings" panose="05000000000000000000" pitchFamily="2" charset="2"/>
              </a:rPr>
              <a:t>varēja</a:t>
            </a:r>
            <a:r>
              <a:rPr lang="en-GB" sz="2400" dirty="0">
                <a:sym typeface="Wingdings" panose="05000000000000000000" pitchFamily="2" charset="2"/>
              </a:rPr>
              <a:t> </a:t>
            </a:r>
            <a:r>
              <a:rPr lang="en-GB" sz="2400" dirty="0" err="1">
                <a:sym typeface="Wingdings" panose="05000000000000000000" pitchFamily="2" charset="2"/>
              </a:rPr>
              <a:t>notikt</a:t>
            </a:r>
            <a:r>
              <a:rPr lang="en-GB" sz="2400" dirty="0">
                <a:sym typeface="Wingdings" panose="05000000000000000000" pitchFamily="2" charset="2"/>
              </a:rPr>
              <a:t> </a:t>
            </a:r>
            <a:r>
              <a:rPr lang="en-GB" sz="2400" dirty="0" err="1">
                <a:sym typeface="Wingdings" panose="05000000000000000000" pitchFamily="2" charset="2"/>
              </a:rPr>
              <a:t>lekcijas</a:t>
            </a:r>
            <a:r>
              <a:rPr lang="en-GB" sz="2400" dirty="0">
                <a:sym typeface="Wingdings" panose="05000000000000000000" pitchFamily="2" charset="2"/>
              </a:rPr>
              <a:t> </a:t>
            </a:r>
            <a:r>
              <a:rPr lang="en-GB" sz="2400" dirty="0" err="1">
                <a:sym typeface="Wingdings" panose="05000000000000000000" pitchFamily="2" charset="2"/>
              </a:rPr>
              <a:t>laikā</a:t>
            </a:r>
            <a:r>
              <a:rPr lang="en-GB" sz="2400" dirty="0">
                <a:sym typeface="Wingdings" panose="05000000000000000000" pitchFamily="2" charset="2"/>
              </a:rPr>
              <a:t>, </a:t>
            </a:r>
            <a:r>
              <a:rPr lang="en-GB" sz="2400" dirty="0" err="1">
                <a:sym typeface="Wingdings" panose="05000000000000000000" pitchFamily="2" charset="2"/>
              </a:rPr>
              <a:t>nevis</a:t>
            </a:r>
            <a:r>
              <a:rPr lang="en-GB" sz="2400" dirty="0">
                <a:sym typeface="Wingdings" panose="05000000000000000000" pitchFamily="2" charset="2"/>
              </a:rPr>
              <a:t> </a:t>
            </a:r>
            <a:r>
              <a:rPr lang="en-GB" sz="2400" dirty="0" err="1">
                <a:sym typeface="Wingdings" panose="05000000000000000000" pitchFamily="2" charset="2"/>
              </a:rPr>
              <a:t>jau</a:t>
            </a:r>
            <a:r>
              <a:rPr lang="en-GB" sz="2400" dirty="0">
                <a:sym typeface="Wingdings" panose="05000000000000000000" pitchFamily="2" charset="2"/>
              </a:rPr>
              <a:t> 2 </a:t>
            </a:r>
            <a:r>
              <a:rPr lang="en-GB" sz="2400" dirty="0" err="1">
                <a:sym typeface="Wingdings" panose="05000000000000000000" pitchFamily="2" charset="2"/>
              </a:rPr>
              <a:t>stundas</a:t>
            </a:r>
            <a:r>
              <a:rPr lang="en-GB" sz="2400" dirty="0">
                <a:sym typeface="Wingdings" panose="05000000000000000000" pitchFamily="2" charset="2"/>
              </a:rPr>
              <a:t> </a:t>
            </a:r>
            <a:r>
              <a:rPr lang="en-GB" sz="2400" dirty="0" err="1">
                <a:sym typeface="Wingdings" panose="05000000000000000000" pitchFamily="2" charset="2"/>
              </a:rPr>
              <a:t>iepriekš</a:t>
            </a:r>
            <a:r>
              <a:rPr lang="en-GB" sz="2400" dirty="0">
                <a:sym typeface="Wingdings" panose="05000000000000000000" pitchFamily="2" charset="2"/>
              </a:rPr>
              <a:t>, jo </a:t>
            </a:r>
            <a:r>
              <a:rPr lang="en-GB" sz="2400" dirty="0" err="1">
                <a:sym typeface="Wingdings" panose="05000000000000000000" pitchFamily="2" charset="2"/>
              </a:rPr>
              <a:t>mazajiem</a:t>
            </a:r>
            <a:r>
              <a:rPr lang="en-GB" sz="2400" dirty="0">
                <a:sym typeface="Wingdings" panose="05000000000000000000" pitchFamily="2" charset="2"/>
              </a:rPr>
              <a:t> </a:t>
            </a:r>
            <a:r>
              <a:rPr lang="en-GB" sz="2400" dirty="0" err="1">
                <a:sym typeface="Wingdings" panose="05000000000000000000" pitchFamily="2" charset="2"/>
              </a:rPr>
              <a:t>bērniem</a:t>
            </a:r>
            <a:r>
              <a:rPr lang="en-GB" sz="2400" dirty="0">
                <a:sym typeface="Wingdings" panose="05000000000000000000" pitchFamily="2" charset="2"/>
              </a:rPr>
              <a:t> </a:t>
            </a:r>
            <a:r>
              <a:rPr lang="lv-LV" sz="2400" dirty="0">
                <a:sym typeface="Wingdings" panose="05000000000000000000" pitchFamily="2" charset="2"/>
              </a:rPr>
              <a:t>ļ</a:t>
            </a:r>
            <a:r>
              <a:rPr lang="en-GB" sz="2400" dirty="0" err="1">
                <a:sym typeface="Wingdings" panose="05000000000000000000" pitchFamily="2" charset="2"/>
              </a:rPr>
              <a:t>oti</a:t>
            </a:r>
            <a:r>
              <a:rPr lang="en-GB" sz="2400" dirty="0">
                <a:sym typeface="Wingdings" panose="05000000000000000000" pitchFamily="2" charset="2"/>
              </a:rPr>
              <a:t> </a:t>
            </a:r>
            <a:r>
              <a:rPr lang="en-GB" sz="2400" dirty="0" err="1">
                <a:sym typeface="Wingdings" panose="05000000000000000000" pitchFamily="2" charset="2"/>
              </a:rPr>
              <a:t>ilgs</a:t>
            </a:r>
            <a:r>
              <a:rPr lang="en-GB" sz="2400" dirty="0">
                <a:sym typeface="Wingdings" panose="05000000000000000000" pitchFamily="2" charset="2"/>
              </a:rPr>
              <a:t> </a:t>
            </a:r>
            <a:r>
              <a:rPr lang="en-GB" sz="2400" dirty="0" err="1">
                <a:sym typeface="Wingdings" panose="05000000000000000000" pitchFamily="2" charset="2"/>
              </a:rPr>
              <a:t>pasākums</a:t>
            </a:r>
            <a:r>
              <a:rPr lang="en-GB" sz="2400" dirty="0">
                <a:sym typeface="Wingdings" panose="05000000000000000000" pitchFamily="2" charset="2"/>
              </a:rPr>
              <a:t> </a:t>
            </a:r>
          </a:p>
          <a:p>
            <a:pPr algn="just"/>
            <a:r>
              <a:rPr lang="en-GB" sz="2400" dirty="0">
                <a:sym typeface="Wingdings" panose="05000000000000000000" pitchFamily="2" charset="2"/>
              </a:rPr>
              <a:t>…. Man </a:t>
            </a:r>
            <a:r>
              <a:rPr lang="en-GB" sz="2400" dirty="0" err="1">
                <a:sym typeface="Wingdings" panose="05000000000000000000" pitchFamily="2" charset="2"/>
              </a:rPr>
              <a:t>viss</a:t>
            </a:r>
            <a:r>
              <a:rPr lang="en-GB" sz="2400" dirty="0">
                <a:sym typeface="Wingdings" panose="05000000000000000000" pitchFamily="2" charset="2"/>
              </a:rPr>
              <a:t> </a:t>
            </a:r>
            <a:r>
              <a:rPr lang="lv-LV" sz="2400" dirty="0">
                <a:sym typeface="Wingdings" panose="05000000000000000000" pitchFamily="2" charset="2"/>
              </a:rPr>
              <a:t>ļ</a:t>
            </a:r>
            <a:r>
              <a:rPr lang="en-GB" sz="2400" dirty="0" err="1">
                <a:sym typeface="Wingdings" panose="05000000000000000000" pitchFamily="2" charset="2"/>
              </a:rPr>
              <a:t>oti</a:t>
            </a:r>
            <a:r>
              <a:rPr lang="en-GB" sz="2400" dirty="0">
                <a:sym typeface="Wingdings" panose="05000000000000000000" pitchFamily="2" charset="2"/>
              </a:rPr>
              <a:t> </a:t>
            </a:r>
            <a:r>
              <a:rPr lang="en-GB" sz="2400" dirty="0" err="1">
                <a:sym typeface="Wingdings" panose="05000000000000000000" pitchFamily="2" charset="2"/>
              </a:rPr>
              <a:t>patika</a:t>
            </a:r>
            <a:r>
              <a:rPr lang="en-GB" sz="2400" dirty="0">
                <a:sym typeface="Wingdings" panose="05000000000000000000" pitchFamily="2" charset="2"/>
              </a:rPr>
              <a:t>. </a:t>
            </a:r>
            <a:r>
              <a:rPr lang="en-GB" sz="2400" dirty="0" err="1">
                <a:sym typeface="Wingdings" panose="05000000000000000000" pitchFamily="2" charset="2"/>
              </a:rPr>
              <a:t>Tikai</a:t>
            </a:r>
            <a:r>
              <a:rPr lang="en-GB" sz="2400" dirty="0">
                <a:sym typeface="Wingdings" panose="05000000000000000000" pitchFamily="2" charset="2"/>
              </a:rPr>
              <a:t> </a:t>
            </a:r>
            <a:r>
              <a:rPr lang="en-GB" sz="2400" dirty="0" err="1">
                <a:sym typeface="Wingdings" panose="05000000000000000000" pitchFamily="2" charset="2"/>
              </a:rPr>
              <a:t>pasākuma</a:t>
            </a:r>
            <a:r>
              <a:rPr lang="en-GB" sz="2400" dirty="0">
                <a:sym typeface="Wingdings" panose="05000000000000000000" pitchFamily="2" charset="2"/>
              </a:rPr>
              <a:t> </a:t>
            </a:r>
            <a:r>
              <a:rPr lang="en-GB" sz="2400" dirty="0" err="1">
                <a:sym typeface="Wingdings" panose="05000000000000000000" pitchFamily="2" charset="2"/>
              </a:rPr>
              <a:t>vietā</a:t>
            </a:r>
            <a:r>
              <a:rPr lang="en-GB" sz="2400" dirty="0">
                <a:sym typeface="Wingdings" panose="05000000000000000000" pitchFamily="2" charset="2"/>
              </a:rPr>
              <a:t> </a:t>
            </a:r>
            <a:r>
              <a:rPr lang="en-GB" sz="2400" dirty="0" err="1">
                <a:sym typeface="Wingdings" panose="05000000000000000000" pitchFamily="2" charset="2"/>
              </a:rPr>
              <a:t>bija</a:t>
            </a:r>
            <a:r>
              <a:rPr lang="en-GB" sz="2400" dirty="0">
                <a:sym typeface="Wingdings" panose="05000000000000000000" pitchFamily="2" charset="2"/>
              </a:rPr>
              <a:t> </a:t>
            </a:r>
            <a:r>
              <a:rPr lang="en-GB" sz="2400" dirty="0" err="1">
                <a:sym typeface="Wingdings" panose="05000000000000000000" pitchFamily="2" charset="2"/>
              </a:rPr>
              <a:t>jāierodas</a:t>
            </a:r>
            <a:r>
              <a:rPr lang="en-GB" sz="2400" dirty="0">
                <a:sym typeface="Wingdings" panose="05000000000000000000" pitchFamily="2" charset="2"/>
              </a:rPr>
              <a:t> </a:t>
            </a:r>
            <a:r>
              <a:rPr lang="en-GB" sz="2400" dirty="0" err="1">
                <a:sym typeface="Wingdings" panose="05000000000000000000" pitchFamily="2" charset="2"/>
              </a:rPr>
              <a:t>pārāk</a:t>
            </a:r>
            <a:r>
              <a:rPr lang="en-GB" sz="2400" dirty="0">
                <a:sym typeface="Wingdings" panose="05000000000000000000" pitchFamily="2" charset="2"/>
              </a:rPr>
              <a:t> </a:t>
            </a:r>
            <a:r>
              <a:rPr lang="en-GB" sz="2400" dirty="0" err="1">
                <a:sym typeface="Wingdings" panose="05000000000000000000" pitchFamily="2" charset="2"/>
              </a:rPr>
              <a:t>ātri</a:t>
            </a:r>
            <a:r>
              <a:rPr lang="en-GB" sz="2400" dirty="0">
                <a:sym typeface="Wingdings" panose="05000000000000000000" pitchFamily="2" charset="2"/>
              </a:rPr>
              <a:t> </a:t>
            </a:r>
            <a:r>
              <a:rPr lang="en-GB" sz="2400" dirty="0" err="1">
                <a:sym typeface="Wingdings" panose="05000000000000000000" pitchFamily="2" charset="2"/>
              </a:rPr>
              <a:t>vairākas</a:t>
            </a:r>
            <a:r>
              <a:rPr lang="en-GB" sz="2400" dirty="0">
                <a:sym typeface="Wingdings" panose="05000000000000000000" pitchFamily="2" charset="2"/>
              </a:rPr>
              <a:t> </a:t>
            </a:r>
            <a:r>
              <a:rPr lang="en-GB" sz="2400" dirty="0" err="1">
                <a:sym typeface="Wingdings" panose="05000000000000000000" pitchFamily="2" charset="2"/>
              </a:rPr>
              <a:t>stundas</a:t>
            </a:r>
            <a:r>
              <a:rPr lang="en-GB" sz="2400" dirty="0">
                <a:sym typeface="Wingdings" panose="05000000000000000000" pitchFamily="2" charset="2"/>
              </a:rPr>
              <a:t> </a:t>
            </a:r>
            <a:r>
              <a:rPr lang="en-GB" sz="2400" dirty="0" err="1">
                <a:sym typeface="Wingdings" panose="05000000000000000000" pitchFamily="2" charset="2"/>
              </a:rPr>
              <a:t>nebija</a:t>
            </a:r>
            <a:r>
              <a:rPr lang="en-GB" sz="2400" dirty="0">
                <a:sym typeface="Wingdings" panose="05000000000000000000" pitchFamily="2" charset="2"/>
              </a:rPr>
              <a:t> </a:t>
            </a:r>
            <a:r>
              <a:rPr lang="en-GB" sz="2400" dirty="0" err="1">
                <a:sym typeface="Wingdings" panose="05000000000000000000" pitchFamily="2" charset="2"/>
              </a:rPr>
              <a:t>ko</a:t>
            </a:r>
            <a:r>
              <a:rPr lang="en-GB" sz="2400" dirty="0">
                <a:sym typeface="Wingdings" panose="05000000000000000000" pitchFamily="2" charset="2"/>
              </a:rPr>
              <a:t> </a:t>
            </a:r>
            <a:r>
              <a:rPr lang="en-GB" sz="2400" dirty="0" err="1">
                <a:sym typeface="Wingdings" panose="05000000000000000000" pitchFamily="2" charset="2"/>
              </a:rPr>
              <a:t>darīt</a:t>
            </a:r>
            <a:r>
              <a:rPr lang="en-GB" sz="2400" dirty="0">
                <a:sym typeface="Wingdings" panose="05000000000000000000" pitchFamily="2" charset="2"/>
              </a:rPr>
              <a:t>, </a:t>
            </a:r>
            <a:r>
              <a:rPr lang="en-GB" sz="2400" dirty="0" err="1">
                <a:sym typeface="Wingdings" panose="05000000000000000000" pitchFamily="2" charset="2"/>
              </a:rPr>
              <a:t>tā</a:t>
            </a:r>
            <a:r>
              <a:rPr lang="en-GB" sz="2400" dirty="0">
                <a:sym typeface="Wingdings" panose="05000000000000000000" pitchFamily="2" charset="2"/>
              </a:rPr>
              <a:t> </a:t>
            </a:r>
            <a:r>
              <a:rPr lang="en-GB" sz="2400" dirty="0" err="1">
                <a:sym typeface="Wingdings" panose="05000000000000000000" pitchFamily="2" charset="2"/>
              </a:rPr>
              <a:t>laikā</a:t>
            </a:r>
            <a:r>
              <a:rPr lang="en-GB" sz="2400" dirty="0">
                <a:sym typeface="Wingdings" panose="05000000000000000000" pitchFamily="2" charset="2"/>
              </a:rPr>
              <a:t> </a:t>
            </a:r>
            <a:r>
              <a:rPr lang="en-GB" sz="2400" dirty="0" err="1">
                <a:sym typeface="Wingdings" panose="05000000000000000000" pitchFamily="2" charset="2"/>
              </a:rPr>
              <a:t>varēja</a:t>
            </a:r>
            <a:r>
              <a:rPr lang="en-GB" sz="2400" dirty="0">
                <a:sym typeface="Wingdings" panose="05000000000000000000" pitchFamily="2" charset="2"/>
              </a:rPr>
              <a:t> </a:t>
            </a:r>
            <a:r>
              <a:rPr lang="en-GB" sz="2400" dirty="0" err="1">
                <a:sym typeface="Wingdings" panose="05000000000000000000" pitchFamily="2" charset="2"/>
              </a:rPr>
              <a:t>izdomāt</a:t>
            </a:r>
            <a:r>
              <a:rPr lang="en-GB" sz="2400" dirty="0">
                <a:sym typeface="Wingdings" panose="05000000000000000000" pitchFamily="2" charset="2"/>
              </a:rPr>
              <a:t> </a:t>
            </a:r>
            <a:r>
              <a:rPr lang="en-GB" sz="2400" dirty="0" err="1">
                <a:sym typeface="Wingdings" panose="05000000000000000000" pitchFamily="2" charset="2"/>
              </a:rPr>
              <a:t>vairākas</a:t>
            </a:r>
            <a:r>
              <a:rPr lang="en-GB" sz="2400" dirty="0">
                <a:sym typeface="Wingdings" panose="05000000000000000000" pitchFamily="2" charset="2"/>
              </a:rPr>
              <a:t> </a:t>
            </a:r>
            <a:r>
              <a:rPr lang="en-GB" sz="2400" dirty="0" err="1">
                <a:sym typeface="Wingdings" panose="05000000000000000000" pitchFamily="2" charset="2"/>
              </a:rPr>
              <a:t>citas</a:t>
            </a:r>
            <a:r>
              <a:rPr lang="en-GB" sz="2400" dirty="0">
                <a:sym typeface="Wingdings" panose="05000000000000000000" pitchFamily="2" charset="2"/>
              </a:rPr>
              <a:t> </a:t>
            </a:r>
            <a:r>
              <a:rPr lang="en-GB" sz="2400" dirty="0" err="1">
                <a:sym typeface="Wingdings" panose="05000000000000000000" pitchFamily="2" charset="2"/>
              </a:rPr>
              <a:t>aktivitātes</a:t>
            </a:r>
            <a:r>
              <a:rPr lang="en-GB" sz="2400" dirty="0">
                <a:sym typeface="Wingdings" panose="05000000000000000000" pitchFamily="2" charset="2"/>
              </a:rPr>
              <a:t>, </a:t>
            </a:r>
            <a:r>
              <a:rPr lang="en-GB" sz="2400" dirty="0" err="1">
                <a:sym typeface="Wingdings" panose="05000000000000000000" pitchFamily="2" charset="2"/>
              </a:rPr>
              <a:t>taču</a:t>
            </a:r>
            <a:r>
              <a:rPr lang="en-GB" sz="2400" dirty="0">
                <a:sym typeface="Wingdings" panose="05000000000000000000" pitchFamily="2" charset="2"/>
              </a:rPr>
              <a:t> </a:t>
            </a:r>
            <a:r>
              <a:rPr lang="en-GB" sz="2400" dirty="0" err="1">
                <a:sym typeface="Wingdings" panose="05000000000000000000" pitchFamily="2" charset="2"/>
              </a:rPr>
              <a:t>lekcija</a:t>
            </a:r>
            <a:r>
              <a:rPr lang="en-GB" sz="2400" dirty="0">
                <a:sym typeface="Wingdings" panose="05000000000000000000" pitchFamily="2" charset="2"/>
              </a:rPr>
              <a:t> </a:t>
            </a:r>
            <a:r>
              <a:rPr lang="en-GB" sz="2400" dirty="0" err="1">
                <a:sym typeface="Wingdings" panose="05000000000000000000" pitchFamily="2" charset="2"/>
              </a:rPr>
              <a:t>arī</a:t>
            </a:r>
            <a:r>
              <a:rPr lang="en-GB" sz="2400" dirty="0">
                <a:sym typeface="Wingdings" panose="05000000000000000000" pitchFamily="2" charset="2"/>
              </a:rPr>
              <a:t> </a:t>
            </a:r>
            <a:r>
              <a:rPr lang="en-GB" sz="2400" dirty="0" err="1">
                <a:sym typeface="Wingdings" panose="05000000000000000000" pitchFamily="2" charset="2"/>
              </a:rPr>
              <a:t>bija</a:t>
            </a:r>
            <a:r>
              <a:rPr lang="en-GB" sz="2400" dirty="0">
                <a:sym typeface="Wingdings" panose="05000000000000000000" pitchFamily="2" charset="2"/>
              </a:rPr>
              <a:t> </a:t>
            </a:r>
            <a:r>
              <a:rPr lang="en-GB" sz="2400" dirty="0" err="1">
                <a:sym typeface="Wingdings" panose="05000000000000000000" pitchFamily="2" charset="2"/>
              </a:rPr>
              <a:t>laba</a:t>
            </a:r>
            <a:r>
              <a:rPr lang="en-GB" sz="2400" dirty="0">
                <a:sym typeface="Wingdings" panose="05000000000000000000" pitchFamily="2" charset="2"/>
              </a:rPr>
              <a:t> un </a:t>
            </a:r>
            <a:r>
              <a:rPr lang="en-GB" sz="2400" dirty="0" err="1">
                <a:sym typeface="Wingdings" panose="05000000000000000000" pitchFamily="2" charset="2"/>
              </a:rPr>
              <a:t>informatīva</a:t>
            </a:r>
            <a:r>
              <a:rPr lang="en-GB" sz="2400" dirty="0">
                <a:sym typeface="Wingdings" panose="05000000000000000000" pitchFamily="2" charset="2"/>
              </a:rPr>
              <a:t>.</a:t>
            </a:r>
            <a:endParaRPr lang="en-GB" sz="2400" dirty="0"/>
          </a:p>
        </p:txBody>
      </p:sp>
    </p:spTree>
    <p:extLst>
      <p:ext uri="{BB962C8B-B14F-4D97-AF65-F5344CB8AC3E}">
        <p14:creationId xmlns:p14="http://schemas.microsoft.com/office/powerpoint/2010/main" val="1474638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BE54E8-A114-4738-B661-99F25EC35537}"/>
              </a:ext>
            </a:extLst>
          </p:cNvPr>
          <p:cNvSpPr txBox="1"/>
          <p:nvPr/>
        </p:nvSpPr>
        <p:spPr>
          <a:xfrm>
            <a:off x="755009" y="1513109"/>
            <a:ext cx="10612073" cy="1477328"/>
          </a:xfrm>
          <a:prstGeom prst="rect">
            <a:avLst/>
          </a:prstGeom>
          <a:noFill/>
        </p:spPr>
        <p:txBody>
          <a:bodyPr wrap="square" rtlCol="0">
            <a:spAutoFit/>
          </a:bodyPr>
          <a:lstStyle/>
          <a:p>
            <a:r>
              <a:rPr lang="en-GB" b="1" dirty="0" err="1"/>
              <a:t>Šī</a:t>
            </a:r>
            <a:r>
              <a:rPr lang="en-GB" b="1" dirty="0"/>
              <a:t> </a:t>
            </a:r>
            <a:r>
              <a:rPr lang="en-GB" b="1" dirty="0" err="1"/>
              <a:t>gada</a:t>
            </a:r>
            <a:r>
              <a:rPr lang="en-GB" b="1" dirty="0"/>
              <a:t> 28. </a:t>
            </a:r>
            <a:r>
              <a:rPr lang="en-GB" b="1" dirty="0" err="1"/>
              <a:t>augustā</a:t>
            </a:r>
            <a:r>
              <a:rPr lang="en-GB" dirty="0"/>
              <a:t>, </a:t>
            </a:r>
            <a:r>
              <a:rPr lang="en-GB" dirty="0" err="1"/>
              <a:t>sniedzot</a:t>
            </a:r>
            <a:r>
              <a:rPr lang="en-GB" dirty="0"/>
              <a:t> </a:t>
            </a:r>
            <a:r>
              <a:rPr lang="en-GB" dirty="0" err="1"/>
              <a:t>nelielu</a:t>
            </a:r>
            <a:r>
              <a:rPr lang="en-GB" dirty="0"/>
              <a:t> </a:t>
            </a:r>
            <a:r>
              <a:rPr lang="en-GB" dirty="0" err="1"/>
              <a:t>ieskatu</a:t>
            </a:r>
            <a:r>
              <a:rPr lang="en-GB" dirty="0"/>
              <a:t> par </a:t>
            </a:r>
            <a:r>
              <a:rPr lang="en-GB" dirty="0" err="1"/>
              <a:t>projektu</a:t>
            </a:r>
            <a:r>
              <a:rPr lang="en-GB" dirty="0"/>
              <a:t> “</a:t>
            </a:r>
            <a:r>
              <a:rPr lang="en-GB" dirty="0" err="1"/>
              <a:t>Dzīvo</a:t>
            </a:r>
            <a:r>
              <a:rPr lang="en-GB" dirty="0"/>
              <a:t> </a:t>
            </a:r>
            <a:r>
              <a:rPr lang="en-GB" dirty="0" err="1"/>
              <a:t>veselīgi</a:t>
            </a:r>
            <a:r>
              <a:rPr lang="en-GB" dirty="0"/>
              <a:t> </a:t>
            </a:r>
            <a:r>
              <a:rPr lang="en-GB" dirty="0" err="1"/>
              <a:t>Rēzeknes</a:t>
            </a:r>
            <a:r>
              <a:rPr lang="en-GB" dirty="0"/>
              <a:t> </a:t>
            </a:r>
            <a:r>
              <a:rPr lang="en-GB" dirty="0" err="1"/>
              <a:t>novadā</a:t>
            </a:r>
            <a:r>
              <a:rPr lang="en-GB" dirty="0"/>
              <a:t>!” un </a:t>
            </a:r>
            <a:r>
              <a:rPr lang="en-GB" dirty="0" err="1"/>
              <a:t>informējot</a:t>
            </a:r>
            <a:r>
              <a:rPr lang="en-GB" dirty="0"/>
              <a:t> par </a:t>
            </a:r>
            <a:r>
              <a:rPr lang="en-GB" dirty="0" err="1"/>
              <a:t>nosacījumiem</a:t>
            </a:r>
            <a:r>
              <a:rPr lang="en-GB" dirty="0"/>
              <a:t> </a:t>
            </a:r>
            <a:r>
              <a:rPr lang="en-GB" dirty="0" err="1"/>
              <a:t>kā</a:t>
            </a:r>
            <a:r>
              <a:rPr lang="en-GB" dirty="0"/>
              <a:t> un </a:t>
            </a:r>
            <a:r>
              <a:rPr lang="en-GB" dirty="0" err="1"/>
              <a:t>ko</a:t>
            </a:r>
            <a:r>
              <a:rPr lang="en-GB" dirty="0"/>
              <a:t> </a:t>
            </a:r>
            <a:r>
              <a:rPr lang="en-GB" dirty="0" err="1"/>
              <a:t>darīt</a:t>
            </a:r>
            <a:r>
              <a:rPr lang="en-GB" dirty="0"/>
              <a:t>, </a:t>
            </a:r>
            <a:r>
              <a:rPr lang="en-GB" dirty="0" err="1"/>
              <a:t>lai</a:t>
            </a:r>
            <a:r>
              <a:rPr lang="en-GB" dirty="0"/>
              <a:t> </a:t>
            </a:r>
            <a:r>
              <a:rPr lang="en-GB" dirty="0" err="1"/>
              <a:t>iestātos</a:t>
            </a:r>
            <a:r>
              <a:rPr lang="en-GB" dirty="0"/>
              <a:t> </a:t>
            </a:r>
            <a:r>
              <a:rPr lang="lv-LV" dirty="0"/>
              <a:t>Nacionālā Veselību veicinošo skolu tīkl</a:t>
            </a:r>
            <a:r>
              <a:rPr lang="en-GB" dirty="0"/>
              <a:t>ā, </a:t>
            </a:r>
            <a:r>
              <a:rPr lang="en-GB" dirty="0" err="1"/>
              <a:t>kā</a:t>
            </a:r>
            <a:r>
              <a:rPr lang="en-GB" dirty="0"/>
              <a:t> </a:t>
            </a:r>
            <a:r>
              <a:rPr lang="en-GB" dirty="0" err="1"/>
              <a:t>arī</a:t>
            </a:r>
            <a:r>
              <a:rPr lang="en-GB" dirty="0"/>
              <a:t> </a:t>
            </a:r>
            <a:r>
              <a:rPr lang="en-GB" dirty="0" err="1"/>
              <a:t>uzklausot</a:t>
            </a:r>
            <a:r>
              <a:rPr lang="en-GB" dirty="0"/>
              <a:t> </a:t>
            </a:r>
            <a:r>
              <a:rPr lang="en-GB" dirty="0" err="1"/>
              <a:t>Rēzeknes</a:t>
            </a:r>
            <a:r>
              <a:rPr lang="en-GB" dirty="0"/>
              <a:t> </a:t>
            </a:r>
            <a:r>
              <a:rPr lang="en-GB" dirty="0" err="1"/>
              <a:t>novada</a:t>
            </a:r>
            <a:r>
              <a:rPr lang="en-GB" dirty="0"/>
              <a:t> </a:t>
            </a:r>
            <a:r>
              <a:rPr lang="en-GB" dirty="0" err="1"/>
              <a:t>Feima</a:t>
            </a:r>
            <a:r>
              <a:rPr lang="lv-LV" dirty="0"/>
              <a:t>ņ</a:t>
            </a:r>
            <a:r>
              <a:rPr lang="en-GB" dirty="0"/>
              <a:t>u </a:t>
            </a:r>
            <a:r>
              <a:rPr lang="en-GB" dirty="0" err="1"/>
              <a:t>pamatskolas</a:t>
            </a:r>
            <a:r>
              <a:rPr lang="en-GB" dirty="0"/>
              <a:t> </a:t>
            </a:r>
            <a:r>
              <a:rPr lang="en-GB" dirty="0" err="1"/>
              <a:t>pieredzi</a:t>
            </a:r>
            <a:r>
              <a:rPr lang="en-GB" dirty="0"/>
              <a:t>, </a:t>
            </a:r>
            <a:r>
              <a:rPr lang="en-GB" dirty="0" err="1"/>
              <a:t>kura</a:t>
            </a:r>
            <a:r>
              <a:rPr lang="en-GB" dirty="0"/>
              <a:t> </a:t>
            </a:r>
            <a:r>
              <a:rPr lang="en-GB" dirty="0" err="1"/>
              <a:t>tīklā</a:t>
            </a:r>
            <a:r>
              <a:rPr lang="en-GB" dirty="0"/>
              <a:t> </a:t>
            </a:r>
            <a:r>
              <a:rPr lang="en-GB" dirty="0" err="1"/>
              <a:t>uz</a:t>
            </a:r>
            <a:r>
              <a:rPr lang="en-GB" dirty="0"/>
              <a:t> </a:t>
            </a:r>
            <a:r>
              <a:rPr lang="en-GB" dirty="0" err="1"/>
              <a:t>doto</a:t>
            </a:r>
            <a:r>
              <a:rPr lang="en-GB" dirty="0"/>
              <a:t> </a:t>
            </a:r>
            <a:r>
              <a:rPr lang="en-GB" dirty="0" err="1"/>
              <a:t>brīdi</a:t>
            </a:r>
            <a:r>
              <a:rPr lang="en-GB" dirty="0"/>
              <a:t> </a:t>
            </a:r>
            <a:r>
              <a:rPr lang="en-GB" dirty="0" err="1"/>
              <a:t>jau</a:t>
            </a:r>
            <a:r>
              <a:rPr lang="en-GB" dirty="0"/>
              <a:t> </a:t>
            </a:r>
            <a:r>
              <a:rPr lang="en-GB" dirty="0" err="1"/>
              <a:t>darbojas</a:t>
            </a:r>
            <a:r>
              <a:rPr lang="en-GB" dirty="0"/>
              <a:t>, </a:t>
            </a:r>
            <a:r>
              <a:rPr lang="en-GB" dirty="0" err="1"/>
              <a:t>Rēzeknes</a:t>
            </a:r>
            <a:r>
              <a:rPr lang="en-GB" dirty="0"/>
              <a:t> </a:t>
            </a:r>
            <a:r>
              <a:rPr lang="en-GB" dirty="0" err="1"/>
              <a:t>novada</a:t>
            </a:r>
            <a:r>
              <a:rPr lang="en-GB" dirty="0"/>
              <a:t> </a:t>
            </a:r>
            <a:r>
              <a:rPr lang="en-GB" dirty="0" err="1"/>
              <a:t>izglītības</a:t>
            </a:r>
            <a:r>
              <a:rPr lang="en-GB" dirty="0"/>
              <a:t> </a:t>
            </a:r>
            <a:r>
              <a:rPr lang="en-GB" dirty="0" err="1"/>
              <a:t>iestādes</a:t>
            </a:r>
            <a:r>
              <a:rPr lang="en-GB" dirty="0"/>
              <a:t> </a:t>
            </a:r>
            <a:r>
              <a:rPr lang="en-GB" dirty="0" err="1"/>
              <a:t>uzaicinātas</a:t>
            </a:r>
            <a:r>
              <a:rPr lang="en-GB" dirty="0"/>
              <a:t> </a:t>
            </a:r>
            <a:r>
              <a:rPr lang="en-GB" dirty="0" err="1"/>
              <a:t>iesaistīties</a:t>
            </a:r>
            <a:r>
              <a:rPr lang="en-GB" dirty="0"/>
              <a:t> </a:t>
            </a:r>
            <a:r>
              <a:rPr lang="lv-LV" dirty="0"/>
              <a:t>Nacionālā Veselību veicinošo skolu tīkl</a:t>
            </a:r>
            <a:r>
              <a:rPr lang="en-GB" dirty="0"/>
              <a:t>ā.</a:t>
            </a:r>
          </a:p>
          <a:p>
            <a:endParaRPr lang="en-GB"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A522E32B-1FBC-4418-B66E-8A9456BB4D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96881" y="2680589"/>
            <a:ext cx="3290722" cy="1858161"/>
          </a:xfrm>
          <a:prstGeom prst="rect">
            <a:avLst/>
          </a:prstGeom>
        </p:spPr>
      </p:pic>
      <p:sp>
        <p:nvSpPr>
          <p:cNvPr id="8" name="Title 1">
            <a:extLst>
              <a:ext uri="{FF2B5EF4-FFF2-40B4-BE49-F238E27FC236}">
                <a16:creationId xmlns:a16="http://schemas.microsoft.com/office/drawing/2014/main" id="{0D20FF9E-B6A9-40B2-AE52-877200C1BD4C}"/>
              </a:ext>
            </a:extLst>
          </p:cNvPr>
          <p:cNvSpPr>
            <a:spLocks noGrp="1"/>
          </p:cNvSpPr>
          <p:nvPr>
            <p:ph type="title"/>
          </p:nvPr>
        </p:nvSpPr>
        <p:spPr>
          <a:xfrm>
            <a:off x="838899" y="432711"/>
            <a:ext cx="9875520" cy="1356360"/>
          </a:xfrm>
        </p:spPr>
        <p:txBody>
          <a:bodyPr>
            <a:normAutofit/>
          </a:bodyPr>
          <a:lstStyle/>
          <a:p>
            <a:r>
              <a:rPr lang="en-GB" sz="2800" dirty="0"/>
              <a:t>JAU ĪSTENOTAIS PROJEKTĀ …</a:t>
            </a:r>
          </a:p>
        </p:txBody>
      </p:sp>
      <p:sp>
        <p:nvSpPr>
          <p:cNvPr id="11" name="TextBox 10">
            <a:extLst>
              <a:ext uri="{FF2B5EF4-FFF2-40B4-BE49-F238E27FC236}">
                <a16:creationId xmlns:a16="http://schemas.microsoft.com/office/drawing/2014/main" id="{4476BC8A-7476-4C79-AEC1-D3EECC57D41C}"/>
              </a:ext>
            </a:extLst>
          </p:cNvPr>
          <p:cNvSpPr txBox="1"/>
          <p:nvPr/>
        </p:nvSpPr>
        <p:spPr>
          <a:xfrm>
            <a:off x="8559567" y="5080874"/>
            <a:ext cx="3226965" cy="646331"/>
          </a:xfrm>
          <a:prstGeom prst="rect">
            <a:avLst/>
          </a:prstGeom>
          <a:noFill/>
        </p:spPr>
        <p:txBody>
          <a:bodyPr wrap="square" rtlCol="0">
            <a:spAutoFit/>
          </a:bodyPr>
          <a:lstStyle/>
          <a:p>
            <a:pPr algn="ctr"/>
            <a:r>
              <a:rPr lang="en-GB" dirty="0" err="1"/>
              <a:t>Uzrunāto</a:t>
            </a:r>
            <a:r>
              <a:rPr lang="en-GB" dirty="0"/>
              <a:t> </a:t>
            </a:r>
            <a:r>
              <a:rPr lang="en-GB" dirty="0" err="1"/>
              <a:t>izglītības</a:t>
            </a:r>
            <a:r>
              <a:rPr lang="en-GB" dirty="0"/>
              <a:t> </a:t>
            </a:r>
            <a:r>
              <a:rPr lang="en-GB" dirty="0" err="1"/>
              <a:t>iestāžu</a:t>
            </a:r>
            <a:r>
              <a:rPr lang="en-GB" dirty="0"/>
              <a:t> </a:t>
            </a:r>
            <a:r>
              <a:rPr lang="en-GB" dirty="0" err="1"/>
              <a:t>vadības</a:t>
            </a:r>
            <a:r>
              <a:rPr lang="en-GB" dirty="0"/>
              <a:t> </a:t>
            </a:r>
            <a:r>
              <a:rPr lang="en-GB" dirty="0" err="1"/>
              <a:t>darbinieku</a:t>
            </a:r>
            <a:r>
              <a:rPr lang="en-GB" dirty="0"/>
              <a:t> </a:t>
            </a:r>
            <a:r>
              <a:rPr lang="en-GB" dirty="0" err="1"/>
              <a:t>skaits</a:t>
            </a:r>
            <a:r>
              <a:rPr lang="en-GB" dirty="0"/>
              <a:t> - </a:t>
            </a:r>
            <a:r>
              <a:rPr lang="en-GB" b="1" dirty="0"/>
              <a:t>46</a:t>
            </a:r>
          </a:p>
        </p:txBody>
      </p:sp>
      <p:pic>
        <p:nvPicPr>
          <p:cNvPr id="3" name="Picture 2">
            <a:extLst>
              <a:ext uri="{FF2B5EF4-FFF2-40B4-BE49-F238E27FC236}">
                <a16:creationId xmlns:a16="http://schemas.microsoft.com/office/drawing/2014/main" id="{66BF6E61-C5E0-4F89-BD07-752734B1B7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5026" y="2732101"/>
            <a:ext cx="2622047" cy="1966535"/>
          </a:xfrm>
          <a:prstGeom prst="rect">
            <a:avLst/>
          </a:prstGeom>
        </p:spPr>
      </p:pic>
      <p:pic>
        <p:nvPicPr>
          <p:cNvPr id="4" name="Picture 3">
            <a:extLst>
              <a:ext uri="{FF2B5EF4-FFF2-40B4-BE49-F238E27FC236}">
                <a16:creationId xmlns:a16="http://schemas.microsoft.com/office/drawing/2014/main" id="{A297ACD8-E626-4AC3-AD86-639072227E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71126" y="2729320"/>
            <a:ext cx="2625755" cy="1969316"/>
          </a:xfrm>
          <a:prstGeom prst="rect">
            <a:avLst/>
          </a:prstGeom>
        </p:spPr>
      </p:pic>
      <p:pic>
        <p:nvPicPr>
          <p:cNvPr id="7" name="Picture 6">
            <a:extLst>
              <a:ext uri="{FF2B5EF4-FFF2-40B4-BE49-F238E27FC236}">
                <a16:creationId xmlns:a16="http://schemas.microsoft.com/office/drawing/2014/main" id="{C8164098-C3DC-4799-BDF2-B9486E72E4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90781" y="4698636"/>
            <a:ext cx="2480345" cy="1860259"/>
          </a:xfrm>
          <a:prstGeom prst="rect">
            <a:avLst/>
          </a:prstGeom>
        </p:spPr>
      </p:pic>
    </p:spTree>
    <p:extLst>
      <p:ext uri="{BB962C8B-B14F-4D97-AF65-F5344CB8AC3E}">
        <p14:creationId xmlns:p14="http://schemas.microsoft.com/office/powerpoint/2010/main" val="2160650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B4B2D1B-23B7-449A-903D-F0A65B44BB8F}"/>
              </a:ext>
            </a:extLst>
          </p:cNvPr>
          <p:cNvSpPr txBox="1">
            <a:spLocks/>
          </p:cNvSpPr>
          <p:nvPr/>
        </p:nvSpPr>
        <p:spPr>
          <a:xfrm>
            <a:off x="765495" y="291441"/>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sz="2800"/>
              <a:t>JAU ĪSTENOTAIS PROJEKTĀ …</a:t>
            </a:r>
            <a:endParaRPr lang="en-GB" sz="2800" dirty="0"/>
          </a:p>
        </p:txBody>
      </p:sp>
      <p:sp>
        <p:nvSpPr>
          <p:cNvPr id="5" name="Rectangle 4">
            <a:extLst>
              <a:ext uri="{FF2B5EF4-FFF2-40B4-BE49-F238E27FC236}">
                <a16:creationId xmlns:a16="http://schemas.microsoft.com/office/drawing/2014/main" id="{2C8AFA57-09C4-42DE-A9B6-C6438EF00888}"/>
              </a:ext>
            </a:extLst>
          </p:cNvPr>
          <p:cNvSpPr/>
          <p:nvPr/>
        </p:nvSpPr>
        <p:spPr>
          <a:xfrm>
            <a:off x="548080" y="1322931"/>
            <a:ext cx="11171339" cy="923330"/>
          </a:xfrm>
          <a:prstGeom prst="rect">
            <a:avLst/>
          </a:prstGeom>
        </p:spPr>
        <p:txBody>
          <a:bodyPr wrap="square">
            <a:spAutoFit/>
          </a:bodyPr>
          <a:lstStyle/>
          <a:p>
            <a:pPr algn="just"/>
            <a:r>
              <a:rPr lang="lv-LV" dirty="0"/>
              <a:t>Divas dienas ar nakšņošanu un bezmaksas ēdināšanu Rēzeknes novada Silmalas pagastā </a:t>
            </a:r>
            <a:r>
              <a:rPr lang="lv-LV" b="1" dirty="0"/>
              <a:t>no</a:t>
            </a:r>
            <a:r>
              <a:rPr lang="en-GB" dirty="0"/>
              <a:t> </a:t>
            </a:r>
            <a:r>
              <a:rPr lang="en-GB" b="1" dirty="0" err="1"/>
              <a:t>šī</a:t>
            </a:r>
            <a:r>
              <a:rPr lang="en-GB" b="1" dirty="0"/>
              <a:t> </a:t>
            </a:r>
            <a:r>
              <a:rPr lang="en-GB" b="1" dirty="0" err="1"/>
              <a:t>gada</a:t>
            </a:r>
            <a:r>
              <a:rPr lang="lv-LV" b="1" dirty="0"/>
              <a:t> 29. līdz 30. augustam </a:t>
            </a:r>
            <a:r>
              <a:rPr lang="lv-LV" dirty="0"/>
              <a:t>norisinājās </a:t>
            </a:r>
            <a:r>
              <a:rPr lang="lv-LV" b="1" dirty="0"/>
              <a:t>veselības veicināšanas olimpiāde</a:t>
            </a:r>
            <a:r>
              <a:rPr lang="lv-LV" dirty="0"/>
              <a:t>, kurā ar savām zināšanām par veselīgu uzturu un fiziskajās aktivitātes sacentās Veselības un profilakses skolas filiāļu teritoriju komandas.</a:t>
            </a:r>
            <a:endParaRPr lang="en-GB" dirty="0"/>
          </a:p>
        </p:txBody>
      </p:sp>
      <p:pic>
        <p:nvPicPr>
          <p:cNvPr id="7" name="Picture 6">
            <a:extLst>
              <a:ext uri="{FF2B5EF4-FFF2-40B4-BE49-F238E27FC236}">
                <a16:creationId xmlns:a16="http://schemas.microsoft.com/office/drawing/2014/main" id="{C080D1A3-675F-41F5-8F85-E314B03C5CC2}"/>
              </a:ext>
            </a:extLst>
          </p:cNvPr>
          <p:cNvPicPr/>
          <p:nvPr/>
        </p:nvPicPr>
        <p:blipFill>
          <a:blip r:embed="rId2" cstate="email">
            <a:extLst>
              <a:ext uri="{28A0092B-C50C-407E-A947-70E740481C1C}">
                <a14:useLocalDpi xmlns:a14="http://schemas.microsoft.com/office/drawing/2010/main"/>
              </a:ext>
            </a:extLst>
          </a:blip>
          <a:stretch>
            <a:fillRect/>
          </a:stretch>
        </p:blipFill>
        <p:spPr>
          <a:xfrm>
            <a:off x="548080" y="2525085"/>
            <a:ext cx="5374547" cy="3749879"/>
          </a:xfrm>
          <a:prstGeom prst="rect">
            <a:avLst/>
          </a:prstGeom>
        </p:spPr>
      </p:pic>
      <p:pic>
        <p:nvPicPr>
          <p:cNvPr id="6" name="Picture 5">
            <a:extLst>
              <a:ext uri="{FF2B5EF4-FFF2-40B4-BE49-F238E27FC236}">
                <a16:creationId xmlns:a16="http://schemas.microsoft.com/office/drawing/2014/main" id="{B28348F9-189D-4F78-BE2D-0ECC7384F93E}"/>
              </a:ext>
            </a:extLst>
          </p:cNvPr>
          <p:cNvPicPr/>
          <p:nvPr/>
        </p:nvPicPr>
        <p:blipFill>
          <a:blip r:embed="rId3" cstate="email">
            <a:extLst>
              <a:ext uri="{28A0092B-C50C-407E-A947-70E740481C1C}">
                <a14:useLocalDpi xmlns:a14="http://schemas.microsoft.com/office/drawing/2010/main"/>
              </a:ext>
            </a:extLst>
          </a:blip>
          <a:stretch>
            <a:fillRect/>
          </a:stretch>
        </p:blipFill>
        <p:spPr>
          <a:xfrm rot="5400000">
            <a:off x="6332719" y="2507339"/>
            <a:ext cx="3744823" cy="3790427"/>
          </a:xfrm>
          <a:prstGeom prst="rect">
            <a:avLst/>
          </a:prstGeom>
        </p:spPr>
      </p:pic>
      <p:sp>
        <p:nvSpPr>
          <p:cNvPr id="13" name="TextBox 12">
            <a:extLst>
              <a:ext uri="{FF2B5EF4-FFF2-40B4-BE49-F238E27FC236}">
                <a16:creationId xmlns:a16="http://schemas.microsoft.com/office/drawing/2014/main" id="{F1AAF15A-8DF3-4693-97DA-042CE95B9CB5}"/>
              </a:ext>
            </a:extLst>
          </p:cNvPr>
          <p:cNvSpPr txBox="1"/>
          <p:nvPr/>
        </p:nvSpPr>
        <p:spPr>
          <a:xfrm>
            <a:off x="10336042" y="3867997"/>
            <a:ext cx="1993783" cy="646331"/>
          </a:xfrm>
          <a:prstGeom prst="rect">
            <a:avLst/>
          </a:prstGeom>
          <a:noFill/>
        </p:spPr>
        <p:txBody>
          <a:bodyPr wrap="square" rtlCol="0">
            <a:spAutoFit/>
          </a:bodyPr>
          <a:lstStyle/>
          <a:p>
            <a:r>
              <a:rPr lang="en-GB" dirty="0" err="1"/>
              <a:t>Dalībnieku</a:t>
            </a:r>
            <a:r>
              <a:rPr lang="en-GB" dirty="0"/>
              <a:t> </a:t>
            </a:r>
          </a:p>
          <a:p>
            <a:r>
              <a:rPr lang="en-GB" dirty="0" err="1"/>
              <a:t>skaits</a:t>
            </a:r>
            <a:r>
              <a:rPr lang="en-GB" dirty="0"/>
              <a:t> - </a:t>
            </a:r>
            <a:r>
              <a:rPr lang="en-GB" b="1" dirty="0"/>
              <a:t>100</a:t>
            </a:r>
          </a:p>
        </p:txBody>
      </p:sp>
    </p:spTree>
    <p:extLst>
      <p:ext uri="{BB962C8B-B14F-4D97-AF65-F5344CB8AC3E}">
        <p14:creationId xmlns:p14="http://schemas.microsoft.com/office/powerpoint/2010/main" val="324935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8627F3-B1A6-42CC-9B6A-C75D33DA4398}"/>
              </a:ext>
            </a:extLst>
          </p:cNvPr>
          <p:cNvPicPr/>
          <p:nvPr/>
        </p:nvPicPr>
        <p:blipFill>
          <a:blip r:embed="rId2" cstate="email">
            <a:extLst>
              <a:ext uri="{28A0092B-C50C-407E-A947-70E740481C1C}">
                <a14:useLocalDpi xmlns:a14="http://schemas.microsoft.com/office/drawing/2010/main"/>
              </a:ext>
            </a:extLst>
          </a:blip>
          <a:stretch>
            <a:fillRect/>
          </a:stretch>
        </p:blipFill>
        <p:spPr>
          <a:xfrm>
            <a:off x="411062" y="427225"/>
            <a:ext cx="4882391" cy="3406543"/>
          </a:xfrm>
          <a:prstGeom prst="rect">
            <a:avLst/>
          </a:prstGeom>
        </p:spPr>
      </p:pic>
      <p:pic>
        <p:nvPicPr>
          <p:cNvPr id="5" name="Picture 4">
            <a:extLst>
              <a:ext uri="{FF2B5EF4-FFF2-40B4-BE49-F238E27FC236}">
                <a16:creationId xmlns:a16="http://schemas.microsoft.com/office/drawing/2014/main" id="{F6C61B37-505D-4E5B-A194-9F7FD1E5B846}"/>
              </a:ext>
            </a:extLst>
          </p:cNvPr>
          <p:cNvPicPr/>
          <p:nvPr/>
        </p:nvPicPr>
        <p:blipFill>
          <a:blip r:embed="rId3" cstate="email">
            <a:extLst>
              <a:ext uri="{28A0092B-C50C-407E-A947-70E740481C1C}">
                <a14:useLocalDpi xmlns:a14="http://schemas.microsoft.com/office/drawing/2010/main"/>
              </a:ext>
            </a:extLst>
          </a:blip>
          <a:stretch>
            <a:fillRect/>
          </a:stretch>
        </p:blipFill>
        <p:spPr>
          <a:xfrm>
            <a:off x="6905738" y="427224"/>
            <a:ext cx="4872405" cy="3406544"/>
          </a:xfrm>
          <a:prstGeom prst="rect">
            <a:avLst/>
          </a:prstGeom>
        </p:spPr>
      </p:pic>
      <p:pic>
        <p:nvPicPr>
          <p:cNvPr id="6" name="Picture 5">
            <a:extLst>
              <a:ext uri="{FF2B5EF4-FFF2-40B4-BE49-F238E27FC236}">
                <a16:creationId xmlns:a16="http://schemas.microsoft.com/office/drawing/2014/main" id="{7F060661-2631-4CE0-A047-F09C438CFE0C}"/>
              </a:ext>
            </a:extLst>
          </p:cNvPr>
          <p:cNvPicPr/>
          <p:nvPr/>
        </p:nvPicPr>
        <p:blipFill>
          <a:blip r:embed="rId4" cstate="email">
            <a:extLst>
              <a:ext uri="{28A0092B-C50C-407E-A947-70E740481C1C}">
                <a14:useLocalDpi xmlns:a14="http://schemas.microsoft.com/office/drawing/2010/main"/>
              </a:ext>
            </a:extLst>
          </a:blip>
          <a:stretch>
            <a:fillRect/>
          </a:stretch>
        </p:blipFill>
        <p:spPr>
          <a:xfrm>
            <a:off x="1022656" y="3182733"/>
            <a:ext cx="3314451" cy="3247621"/>
          </a:xfrm>
          <a:prstGeom prst="rect">
            <a:avLst/>
          </a:prstGeom>
        </p:spPr>
      </p:pic>
      <p:pic>
        <p:nvPicPr>
          <p:cNvPr id="4" name="Picture 3">
            <a:extLst>
              <a:ext uri="{FF2B5EF4-FFF2-40B4-BE49-F238E27FC236}">
                <a16:creationId xmlns:a16="http://schemas.microsoft.com/office/drawing/2014/main" id="{49D0DBAD-D26D-44D2-82C1-DBA2EFBA9F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23669" y="2061662"/>
            <a:ext cx="2499920" cy="4024549"/>
          </a:xfrm>
          <a:prstGeom prst="rect">
            <a:avLst/>
          </a:prstGeom>
        </p:spPr>
      </p:pic>
      <p:pic>
        <p:nvPicPr>
          <p:cNvPr id="8" name="Picture 7">
            <a:extLst>
              <a:ext uri="{FF2B5EF4-FFF2-40B4-BE49-F238E27FC236}">
                <a16:creationId xmlns:a16="http://schemas.microsoft.com/office/drawing/2014/main" id="{19C01A41-022E-45B8-93D4-08E60A290F4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63824" y="2797003"/>
            <a:ext cx="2374084" cy="3633351"/>
          </a:xfrm>
          <a:prstGeom prst="rect">
            <a:avLst/>
          </a:prstGeom>
        </p:spPr>
      </p:pic>
    </p:spTree>
    <p:extLst>
      <p:ext uri="{BB962C8B-B14F-4D97-AF65-F5344CB8AC3E}">
        <p14:creationId xmlns:p14="http://schemas.microsoft.com/office/powerpoint/2010/main" val="1250932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24B15D-C0A2-409C-BAAB-E48261194FC7}"/>
              </a:ext>
            </a:extLst>
          </p:cNvPr>
          <p:cNvPicPr/>
          <p:nvPr/>
        </p:nvPicPr>
        <p:blipFill>
          <a:blip r:embed="rId2" cstate="email">
            <a:extLst>
              <a:ext uri="{28A0092B-C50C-407E-A947-70E740481C1C}">
                <a14:useLocalDpi xmlns:a14="http://schemas.microsoft.com/office/drawing/2010/main"/>
              </a:ext>
            </a:extLst>
          </a:blip>
          <a:stretch>
            <a:fillRect/>
          </a:stretch>
        </p:blipFill>
        <p:spPr>
          <a:xfrm>
            <a:off x="334757" y="328712"/>
            <a:ext cx="3618251" cy="2481602"/>
          </a:xfrm>
          <a:prstGeom prst="rect">
            <a:avLst/>
          </a:prstGeom>
        </p:spPr>
      </p:pic>
      <p:pic>
        <p:nvPicPr>
          <p:cNvPr id="3" name="Picture 2" descr="https://failiem.lv/thumb_show.php?i=7eggmsjj&amp;view">
            <a:extLst>
              <a:ext uri="{FF2B5EF4-FFF2-40B4-BE49-F238E27FC236}">
                <a16:creationId xmlns:a16="http://schemas.microsoft.com/office/drawing/2014/main" id="{D22D5C5F-1882-47F5-B55E-76730CE7083F}"/>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7211922" y="3665989"/>
            <a:ext cx="3626654" cy="2881618"/>
          </a:xfrm>
          <a:prstGeom prst="rect">
            <a:avLst/>
          </a:prstGeom>
          <a:noFill/>
          <a:ln>
            <a:noFill/>
          </a:ln>
        </p:spPr>
      </p:pic>
      <p:pic>
        <p:nvPicPr>
          <p:cNvPr id="5" name="Picture 4">
            <a:extLst>
              <a:ext uri="{FF2B5EF4-FFF2-40B4-BE49-F238E27FC236}">
                <a16:creationId xmlns:a16="http://schemas.microsoft.com/office/drawing/2014/main" id="{7EEFB2E4-16C5-48D6-8F4A-D68BD55B82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3210" y="1873642"/>
            <a:ext cx="3724096" cy="2481602"/>
          </a:xfrm>
          <a:prstGeom prst="rect">
            <a:avLst/>
          </a:prstGeom>
        </p:spPr>
      </p:pic>
      <p:pic>
        <p:nvPicPr>
          <p:cNvPr id="6" name="Picture 5">
            <a:extLst>
              <a:ext uri="{FF2B5EF4-FFF2-40B4-BE49-F238E27FC236}">
                <a16:creationId xmlns:a16="http://schemas.microsoft.com/office/drawing/2014/main" id="{0629231E-0D0E-4A1A-B130-C611FFE6668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757" y="4188043"/>
            <a:ext cx="3540956" cy="2359564"/>
          </a:xfrm>
          <a:prstGeom prst="rect">
            <a:avLst/>
          </a:prstGeom>
        </p:spPr>
      </p:pic>
      <p:pic>
        <p:nvPicPr>
          <p:cNvPr id="8" name="Picture 7">
            <a:extLst>
              <a:ext uri="{FF2B5EF4-FFF2-40B4-BE49-F238E27FC236}">
                <a16:creationId xmlns:a16="http://schemas.microsoft.com/office/drawing/2014/main" id="{75B64AAF-1C17-44DE-9B6C-0E6D5775F1B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09501" y="328712"/>
            <a:ext cx="3352800" cy="2234184"/>
          </a:xfrm>
          <a:prstGeom prst="rect">
            <a:avLst/>
          </a:prstGeom>
        </p:spPr>
      </p:pic>
      <p:pic>
        <p:nvPicPr>
          <p:cNvPr id="10" name="Picture 9">
            <a:extLst>
              <a:ext uri="{FF2B5EF4-FFF2-40B4-BE49-F238E27FC236}">
                <a16:creationId xmlns:a16="http://schemas.microsoft.com/office/drawing/2014/main" id="{98C0F512-3970-4891-8D71-B3B8B733ECC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04370" y="1240986"/>
            <a:ext cx="3352800" cy="2234184"/>
          </a:xfrm>
          <a:prstGeom prst="rect">
            <a:avLst/>
          </a:prstGeom>
        </p:spPr>
      </p:pic>
    </p:spTree>
    <p:extLst>
      <p:ext uri="{BB962C8B-B14F-4D97-AF65-F5344CB8AC3E}">
        <p14:creationId xmlns:p14="http://schemas.microsoft.com/office/powerpoint/2010/main" val="548845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B8875-3398-40FB-BCC6-E266E0402B54}"/>
              </a:ext>
            </a:extLst>
          </p:cNvPr>
          <p:cNvSpPr txBox="1">
            <a:spLocks/>
          </p:cNvSpPr>
          <p:nvPr/>
        </p:nvSpPr>
        <p:spPr>
          <a:xfrm>
            <a:off x="771787" y="1051280"/>
            <a:ext cx="11006356" cy="13563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sz="2800" dirty="0"/>
              <a:t>DAŽAS PROJEKTA PASĀKUMA DALĪBNIEKU ATZIŅAS  NO ANKETĀM…</a:t>
            </a:r>
          </a:p>
        </p:txBody>
      </p:sp>
      <p:sp>
        <p:nvSpPr>
          <p:cNvPr id="3" name="TextBox 2">
            <a:extLst>
              <a:ext uri="{FF2B5EF4-FFF2-40B4-BE49-F238E27FC236}">
                <a16:creationId xmlns:a16="http://schemas.microsoft.com/office/drawing/2014/main" id="{45493BB4-7677-4DE5-AA95-F0CB56200758}"/>
              </a:ext>
            </a:extLst>
          </p:cNvPr>
          <p:cNvSpPr txBox="1"/>
          <p:nvPr/>
        </p:nvSpPr>
        <p:spPr>
          <a:xfrm>
            <a:off x="629174" y="1904301"/>
            <a:ext cx="11148969" cy="3046988"/>
          </a:xfrm>
          <a:prstGeom prst="rect">
            <a:avLst/>
          </a:prstGeom>
          <a:noFill/>
        </p:spPr>
        <p:txBody>
          <a:bodyPr wrap="square" rtlCol="0">
            <a:spAutoFit/>
          </a:bodyPr>
          <a:lstStyle/>
          <a:p>
            <a:pPr algn="just"/>
            <a:r>
              <a:rPr lang="en-GB" sz="2400" dirty="0"/>
              <a:t>…. </a:t>
            </a:r>
            <a:r>
              <a:rPr lang="en-GB" sz="2400" dirty="0" err="1"/>
              <a:t>Ļoti</a:t>
            </a:r>
            <a:r>
              <a:rPr lang="en-GB" sz="2400" dirty="0"/>
              <a:t> labs un </a:t>
            </a:r>
            <a:r>
              <a:rPr lang="en-GB" sz="2400" dirty="0" err="1"/>
              <a:t>izdevies</a:t>
            </a:r>
            <a:r>
              <a:rPr lang="en-GB" sz="2400" dirty="0"/>
              <a:t> </a:t>
            </a:r>
            <a:r>
              <a:rPr lang="en-GB" sz="2400" dirty="0" err="1"/>
              <a:t>pasākums</a:t>
            </a:r>
            <a:r>
              <a:rPr lang="en-GB" sz="2400" dirty="0"/>
              <a:t>. </a:t>
            </a:r>
            <a:r>
              <a:rPr lang="en-GB" sz="2400" dirty="0" err="1"/>
              <a:t>Paldies</a:t>
            </a:r>
            <a:r>
              <a:rPr lang="en-GB" sz="2400" dirty="0"/>
              <a:t> </a:t>
            </a:r>
            <a:r>
              <a:rPr lang="en-GB" sz="2400" dirty="0" err="1"/>
              <a:t>Jums</a:t>
            </a:r>
            <a:r>
              <a:rPr lang="en-GB" sz="2400" dirty="0"/>
              <a:t>! </a:t>
            </a:r>
          </a:p>
          <a:p>
            <a:pPr algn="just"/>
            <a:r>
              <a:rPr lang="en-GB" sz="2400" dirty="0"/>
              <a:t>…. </a:t>
            </a:r>
            <a:r>
              <a:rPr lang="en-GB" sz="2400" dirty="0" err="1"/>
              <a:t>Es</a:t>
            </a:r>
            <a:r>
              <a:rPr lang="en-GB" sz="2400" dirty="0"/>
              <a:t> </a:t>
            </a:r>
            <a:r>
              <a:rPr lang="en-GB" sz="2400" dirty="0" err="1"/>
              <a:t>gribu</a:t>
            </a:r>
            <a:r>
              <a:rPr lang="en-GB" sz="2400" dirty="0"/>
              <a:t> </a:t>
            </a:r>
            <a:r>
              <a:rPr lang="en-GB" sz="2400" dirty="0" err="1"/>
              <a:t>vairāk</a:t>
            </a:r>
            <a:r>
              <a:rPr lang="en-GB" sz="2400" dirty="0"/>
              <a:t> </a:t>
            </a:r>
            <a:r>
              <a:rPr lang="en-GB" sz="2400" dirty="0" err="1"/>
              <a:t>stafetes</a:t>
            </a:r>
            <a:r>
              <a:rPr lang="en-GB" sz="2400" dirty="0"/>
              <a:t> </a:t>
            </a:r>
          </a:p>
          <a:p>
            <a:pPr algn="just"/>
            <a:r>
              <a:rPr lang="en-GB" sz="2400" dirty="0"/>
              <a:t>…. </a:t>
            </a:r>
            <a:r>
              <a:rPr lang="en-GB" sz="2400" dirty="0" err="1"/>
              <a:t>pasākums</a:t>
            </a:r>
            <a:r>
              <a:rPr lang="en-GB" sz="2400" dirty="0"/>
              <a:t> </a:t>
            </a:r>
            <a:r>
              <a:rPr lang="en-GB" sz="2400" dirty="0" err="1"/>
              <a:t>bija</a:t>
            </a:r>
            <a:r>
              <a:rPr lang="en-GB" sz="2400" dirty="0"/>
              <a:t> </a:t>
            </a:r>
            <a:r>
              <a:rPr lang="lv-LV" sz="2400" dirty="0"/>
              <a:t>ļ</a:t>
            </a:r>
            <a:r>
              <a:rPr lang="en-GB" sz="2400" dirty="0" err="1"/>
              <a:t>oti</a:t>
            </a:r>
            <a:r>
              <a:rPr lang="en-GB" sz="2400" dirty="0"/>
              <a:t> labs un </a:t>
            </a:r>
            <a:r>
              <a:rPr lang="en-GB" sz="2400" dirty="0" err="1"/>
              <a:t>interesants</a:t>
            </a:r>
            <a:r>
              <a:rPr lang="en-GB" sz="2400" dirty="0"/>
              <a:t> un </a:t>
            </a:r>
            <a:r>
              <a:rPr lang="en-GB" sz="2400" dirty="0" err="1"/>
              <a:t>veselīgs</a:t>
            </a:r>
            <a:r>
              <a:rPr lang="en-GB" sz="2400" dirty="0"/>
              <a:t> </a:t>
            </a:r>
          </a:p>
          <a:p>
            <a:pPr algn="just"/>
            <a:r>
              <a:rPr lang="en-GB" sz="2400" dirty="0"/>
              <a:t>…. </a:t>
            </a:r>
            <a:r>
              <a:rPr lang="en-GB" sz="2400" dirty="0" err="1"/>
              <a:t>Es</a:t>
            </a:r>
            <a:r>
              <a:rPr lang="en-GB" sz="2400" dirty="0"/>
              <a:t> </a:t>
            </a:r>
            <a:r>
              <a:rPr lang="en-GB" sz="2400" dirty="0" err="1"/>
              <a:t>esmu</a:t>
            </a:r>
            <a:r>
              <a:rPr lang="en-GB" sz="2400" dirty="0"/>
              <a:t> </a:t>
            </a:r>
            <a:r>
              <a:rPr lang="en-GB" sz="2400" dirty="0" err="1"/>
              <a:t>ar</a:t>
            </a:r>
            <a:r>
              <a:rPr lang="en-GB" sz="2400" dirty="0"/>
              <a:t>  </a:t>
            </a:r>
            <a:r>
              <a:rPr lang="en-GB" sz="2400" dirty="0" err="1"/>
              <a:t>visu</a:t>
            </a:r>
            <a:r>
              <a:rPr lang="en-GB" sz="2400" dirty="0"/>
              <a:t> </a:t>
            </a:r>
            <a:r>
              <a:rPr lang="en-GB" sz="2400" dirty="0" err="1"/>
              <a:t>apmierināta</a:t>
            </a:r>
            <a:r>
              <a:rPr lang="en-GB" sz="2400" dirty="0"/>
              <a:t> un </a:t>
            </a:r>
            <a:r>
              <a:rPr lang="en-GB" sz="2400" dirty="0" err="1"/>
              <a:t>viss</a:t>
            </a:r>
            <a:r>
              <a:rPr lang="en-GB" sz="2400" dirty="0"/>
              <a:t> </a:t>
            </a:r>
            <a:r>
              <a:rPr lang="lv-LV" sz="2400" dirty="0"/>
              <a:t>ļ</a:t>
            </a:r>
            <a:r>
              <a:rPr lang="en-GB" sz="2400" dirty="0" err="1"/>
              <a:t>oti</a:t>
            </a:r>
            <a:r>
              <a:rPr lang="en-GB" sz="2400" dirty="0"/>
              <a:t> </a:t>
            </a:r>
            <a:r>
              <a:rPr lang="en-GB" sz="2400" dirty="0" err="1"/>
              <a:t>patika</a:t>
            </a:r>
            <a:r>
              <a:rPr lang="en-GB" sz="2400" dirty="0"/>
              <a:t> </a:t>
            </a:r>
          </a:p>
          <a:p>
            <a:pPr algn="just"/>
            <a:r>
              <a:rPr lang="en-GB" sz="2400" dirty="0"/>
              <a:t>…. </a:t>
            </a:r>
            <a:r>
              <a:rPr lang="en-GB" sz="2400" dirty="0" err="1"/>
              <a:t>Šis</a:t>
            </a:r>
            <a:r>
              <a:rPr lang="en-GB" sz="2400" dirty="0"/>
              <a:t> </a:t>
            </a:r>
            <a:r>
              <a:rPr lang="en-GB" sz="2400" dirty="0" err="1"/>
              <a:t>pasākums</a:t>
            </a:r>
            <a:r>
              <a:rPr lang="en-GB" sz="2400" dirty="0"/>
              <a:t> </a:t>
            </a:r>
            <a:r>
              <a:rPr lang="en-GB" sz="2400" dirty="0" err="1"/>
              <a:t>motivē</a:t>
            </a:r>
            <a:r>
              <a:rPr lang="en-GB" sz="2400" dirty="0"/>
              <a:t> </a:t>
            </a:r>
            <a:r>
              <a:rPr lang="en-GB" sz="2400" dirty="0" err="1"/>
              <a:t>sportot</a:t>
            </a:r>
            <a:r>
              <a:rPr lang="en-GB" sz="2400" dirty="0"/>
              <a:t> </a:t>
            </a:r>
          </a:p>
          <a:p>
            <a:pPr algn="just"/>
            <a:r>
              <a:rPr lang="en-GB" sz="2400" dirty="0"/>
              <a:t>…. </a:t>
            </a:r>
            <a:r>
              <a:rPr lang="en-GB" sz="2400" dirty="0" err="1"/>
              <a:t>Šāds</a:t>
            </a:r>
            <a:r>
              <a:rPr lang="en-GB" sz="2400" dirty="0"/>
              <a:t> </a:t>
            </a:r>
            <a:r>
              <a:rPr lang="en-GB" sz="2400" dirty="0" err="1"/>
              <a:t>pasākums</a:t>
            </a:r>
            <a:r>
              <a:rPr lang="en-GB" sz="2400" dirty="0"/>
              <a:t> </a:t>
            </a:r>
            <a:r>
              <a:rPr lang="en-GB" sz="2400" dirty="0" err="1"/>
              <a:t>jauniešiem</a:t>
            </a:r>
            <a:r>
              <a:rPr lang="en-GB" sz="2400" dirty="0"/>
              <a:t> </a:t>
            </a:r>
            <a:r>
              <a:rPr lang="en-GB" sz="2400" dirty="0" err="1"/>
              <a:t>Rēzeknes</a:t>
            </a:r>
            <a:r>
              <a:rPr lang="en-GB" sz="2400" dirty="0"/>
              <a:t> </a:t>
            </a:r>
            <a:r>
              <a:rPr lang="en-GB" sz="2400" dirty="0" err="1"/>
              <a:t>novadā</a:t>
            </a:r>
            <a:r>
              <a:rPr lang="en-GB" sz="2400" dirty="0"/>
              <a:t> </a:t>
            </a:r>
            <a:r>
              <a:rPr lang="en-GB" sz="2400" dirty="0" err="1"/>
              <a:t>ir</a:t>
            </a:r>
            <a:r>
              <a:rPr lang="en-GB" sz="2400" dirty="0"/>
              <a:t> </a:t>
            </a:r>
            <a:r>
              <a:rPr lang="en-GB" sz="2400" dirty="0" err="1"/>
              <a:t>pozitīvs</a:t>
            </a:r>
            <a:r>
              <a:rPr lang="en-GB" sz="2400" dirty="0"/>
              <a:t> un </a:t>
            </a:r>
            <a:r>
              <a:rPr lang="en-GB" sz="2400" dirty="0" err="1"/>
              <a:t>motivējošs</a:t>
            </a:r>
            <a:r>
              <a:rPr lang="en-GB" sz="2400" dirty="0"/>
              <a:t>. </a:t>
            </a:r>
            <a:r>
              <a:rPr lang="en-GB" sz="2400" dirty="0" err="1"/>
              <a:t>Kopumā</a:t>
            </a:r>
            <a:r>
              <a:rPr lang="en-GB" sz="2400" dirty="0"/>
              <a:t> </a:t>
            </a:r>
            <a:r>
              <a:rPr lang="en-GB" sz="2400" dirty="0" err="1"/>
              <a:t>bija</a:t>
            </a:r>
            <a:r>
              <a:rPr lang="en-GB" sz="2400" dirty="0"/>
              <a:t> </a:t>
            </a:r>
            <a:r>
              <a:rPr lang="en-GB" sz="2400" dirty="0" err="1"/>
              <a:t>diezgan</a:t>
            </a:r>
            <a:r>
              <a:rPr lang="en-GB" sz="2400" dirty="0"/>
              <a:t> </a:t>
            </a:r>
            <a:r>
              <a:rPr lang="en-GB" sz="2400" dirty="0" err="1"/>
              <a:t>interesanti</a:t>
            </a:r>
            <a:r>
              <a:rPr lang="en-GB" sz="2400" dirty="0"/>
              <a:t>. </a:t>
            </a:r>
            <a:r>
              <a:rPr lang="en-GB" sz="2400" dirty="0" err="1"/>
              <a:t>Ieteikums</a:t>
            </a:r>
            <a:r>
              <a:rPr lang="en-GB" sz="2400" dirty="0"/>
              <a:t> </a:t>
            </a:r>
            <a:r>
              <a:rPr lang="en-GB" sz="2400" dirty="0" err="1"/>
              <a:t>būtu</a:t>
            </a:r>
            <a:r>
              <a:rPr lang="en-GB" sz="2400" dirty="0"/>
              <a:t>, </a:t>
            </a:r>
            <a:r>
              <a:rPr lang="en-GB" sz="2400" dirty="0" err="1"/>
              <a:t>lai</a:t>
            </a:r>
            <a:r>
              <a:rPr lang="en-GB" sz="2400" dirty="0"/>
              <a:t> </a:t>
            </a:r>
            <a:r>
              <a:rPr lang="en-GB" sz="2400" dirty="0" err="1"/>
              <a:t>būtu</a:t>
            </a:r>
            <a:r>
              <a:rPr lang="en-GB" sz="2400" dirty="0"/>
              <a:t>  </a:t>
            </a:r>
            <a:r>
              <a:rPr lang="en-GB" sz="2400" dirty="0" err="1"/>
              <a:t>vairāk</a:t>
            </a:r>
            <a:r>
              <a:rPr lang="en-GB" sz="2400" dirty="0"/>
              <a:t> </a:t>
            </a:r>
            <a:r>
              <a:rPr lang="en-GB" sz="2400" dirty="0" err="1"/>
              <a:t>aktivitāšu</a:t>
            </a:r>
            <a:r>
              <a:rPr lang="en-GB" sz="2400" dirty="0"/>
              <a:t> </a:t>
            </a:r>
          </a:p>
          <a:p>
            <a:pPr algn="just"/>
            <a:r>
              <a:rPr lang="en-GB" sz="2400" dirty="0"/>
              <a:t>….</a:t>
            </a:r>
            <a:r>
              <a:rPr lang="en-GB" sz="2400" dirty="0" err="1"/>
              <a:t>Viss</a:t>
            </a:r>
            <a:r>
              <a:rPr lang="en-GB" sz="2400" dirty="0"/>
              <a:t> </a:t>
            </a:r>
            <a:r>
              <a:rPr lang="en-GB" sz="2400" dirty="0" err="1"/>
              <a:t>patika</a:t>
            </a:r>
            <a:r>
              <a:rPr lang="en-GB" sz="2400" dirty="0"/>
              <a:t>, </a:t>
            </a:r>
            <a:r>
              <a:rPr lang="en-GB" sz="2400" dirty="0" err="1"/>
              <a:t>vēlos</a:t>
            </a:r>
            <a:r>
              <a:rPr lang="en-GB" sz="2400" dirty="0"/>
              <a:t> </a:t>
            </a:r>
            <a:r>
              <a:rPr lang="en-GB" sz="2400" dirty="0" err="1"/>
              <a:t>vēl</a:t>
            </a:r>
            <a:r>
              <a:rPr lang="en-GB" sz="2400" dirty="0"/>
              <a:t>. </a:t>
            </a:r>
            <a:r>
              <a:rPr lang="en-GB" sz="2400" dirty="0" err="1"/>
              <a:t>Daudz</a:t>
            </a:r>
            <a:r>
              <a:rPr lang="en-GB" sz="2400" dirty="0"/>
              <a:t> </a:t>
            </a:r>
            <a:r>
              <a:rPr lang="en-GB" sz="2400" dirty="0" err="1"/>
              <a:t>ko</a:t>
            </a:r>
            <a:r>
              <a:rPr lang="en-GB" sz="2400" dirty="0"/>
              <a:t> </a:t>
            </a:r>
            <a:r>
              <a:rPr lang="en-GB" sz="2400" dirty="0" err="1"/>
              <a:t>ieguvu</a:t>
            </a:r>
            <a:endParaRPr lang="en-GB" sz="2400" dirty="0"/>
          </a:p>
        </p:txBody>
      </p:sp>
    </p:spTree>
    <p:extLst>
      <p:ext uri="{BB962C8B-B14F-4D97-AF65-F5344CB8AC3E}">
        <p14:creationId xmlns:p14="http://schemas.microsoft.com/office/powerpoint/2010/main" val="1492601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97392-1CE7-414F-BD1F-75C811D934B9}"/>
              </a:ext>
            </a:extLst>
          </p:cNvPr>
          <p:cNvSpPr txBox="1">
            <a:spLocks/>
          </p:cNvSpPr>
          <p:nvPr/>
        </p:nvSpPr>
        <p:spPr>
          <a:xfrm>
            <a:off x="838899" y="432711"/>
            <a:ext cx="9875520" cy="13563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sz="2800" dirty="0"/>
              <a:t>JAU ĪSTENOTAIS PROJEKTĀ …</a:t>
            </a:r>
          </a:p>
        </p:txBody>
      </p:sp>
      <p:pic>
        <p:nvPicPr>
          <p:cNvPr id="4" name="Picture 3">
            <a:extLst>
              <a:ext uri="{FF2B5EF4-FFF2-40B4-BE49-F238E27FC236}">
                <a16:creationId xmlns:a16="http://schemas.microsoft.com/office/drawing/2014/main" id="{46AD3D40-ADD9-4562-8E12-9AEACB8284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2287" y="959205"/>
            <a:ext cx="5741403" cy="3229539"/>
          </a:xfrm>
          <a:prstGeom prst="rect">
            <a:avLst/>
          </a:prstGeom>
        </p:spPr>
      </p:pic>
      <p:sp>
        <p:nvSpPr>
          <p:cNvPr id="5" name="TextBox 4">
            <a:extLst>
              <a:ext uri="{FF2B5EF4-FFF2-40B4-BE49-F238E27FC236}">
                <a16:creationId xmlns:a16="http://schemas.microsoft.com/office/drawing/2014/main" id="{26DABEF2-7C06-4723-B703-9F08AF4395B6}"/>
              </a:ext>
            </a:extLst>
          </p:cNvPr>
          <p:cNvSpPr txBox="1"/>
          <p:nvPr/>
        </p:nvSpPr>
        <p:spPr>
          <a:xfrm>
            <a:off x="520117" y="4629856"/>
            <a:ext cx="8137321" cy="1477328"/>
          </a:xfrm>
          <a:prstGeom prst="rect">
            <a:avLst/>
          </a:prstGeom>
          <a:noFill/>
        </p:spPr>
        <p:txBody>
          <a:bodyPr wrap="square" rtlCol="0">
            <a:spAutoFit/>
          </a:bodyPr>
          <a:lstStyle/>
          <a:p>
            <a:pPr algn="just"/>
            <a:r>
              <a:rPr lang="en-GB" dirty="0" err="1"/>
              <a:t>Nodrošināta</a:t>
            </a:r>
            <a:r>
              <a:rPr lang="en-GB" dirty="0"/>
              <a:t> </a:t>
            </a:r>
            <a:r>
              <a:rPr lang="en-GB" dirty="0" err="1"/>
              <a:t>projekta</a:t>
            </a:r>
            <a:r>
              <a:rPr lang="en-GB" dirty="0"/>
              <a:t> </a:t>
            </a:r>
            <a:r>
              <a:rPr lang="en-GB" dirty="0" err="1"/>
              <a:t>publicitāte</a:t>
            </a:r>
            <a:r>
              <a:rPr lang="en-GB" dirty="0"/>
              <a:t>:</a:t>
            </a:r>
          </a:p>
          <a:p>
            <a:pPr algn="just"/>
            <a:r>
              <a:rPr lang="en-GB" dirty="0" err="1"/>
              <a:t>Rēzeknes</a:t>
            </a:r>
            <a:r>
              <a:rPr lang="en-GB" dirty="0"/>
              <a:t> </a:t>
            </a:r>
            <a:r>
              <a:rPr lang="en-GB" dirty="0" err="1"/>
              <a:t>novada</a:t>
            </a:r>
            <a:r>
              <a:rPr lang="en-GB" dirty="0"/>
              <a:t> </a:t>
            </a:r>
            <a:r>
              <a:rPr lang="en-GB" dirty="0" err="1"/>
              <a:t>mājas</a:t>
            </a:r>
            <a:r>
              <a:rPr lang="en-GB" dirty="0"/>
              <a:t> </a:t>
            </a:r>
            <a:r>
              <a:rPr lang="en-GB" dirty="0" err="1"/>
              <a:t>lapā</a:t>
            </a:r>
            <a:r>
              <a:rPr lang="en-GB" dirty="0"/>
              <a:t> </a:t>
            </a:r>
            <a:r>
              <a:rPr lang="en-GB" dirty="0" err="1"/>
              <a:t>ievietotas</a:t>
            </a:r>
            <a:r>
              <a:rPr lang="en-GB" dirty="0"/>
              <a:t> 7 </a:t>
            </a:r>
            <a:r>
              <a:rPr lang="en-GB" dirty="0" err="1"/>
              <a:t>preses</a:t>
            </a:r>
            <a:r>
              <a:rPr lang="en-GB" dirty="0"/>
              <a:t> </a:t>
            </a:r>
            <a:r>
              <a:rPr lang="en-GB" dirty="0" err="1"/>
              <a:t>relīzes</a:t>
            </a:r>
            <a:r>
              <a:rPr lang="en-GB" dirty="0"/>
              <a:t>;</a:t>
            </a:r>
          </a:p>
          <a:p>
            <a:pPr algn="just"/>
            <a:r>
              <a:rPr lang="en-GB" dirty="0" err="1"/>
              <a:t>Izveidots</a:t>
            </a:r>
            <a:r>
              <a:rPr lang="en-GB" dirty="0"/>
              <a:t> PVC </a:t>
            </a:r>
            <a:r>
              <a:rPr lang="en-GB" dirty="0" err="1"/>
              <a:t>āra</a:t>
            </a:r>
            <a:r>
              <a:rPr lang="en-GB" dirty="0"/>
              <a:t> </a:t>
            </a:r>
            <a:r>
              <a:rPr lang="en-GB" dirty="0" err="1"/>
              <a:t>informatīvais</a:t>
            </a:r>
            <a:r>
              <a:rPr lang="en-GB" dirty="0"/>
              <a:t> </a:t>
            </a:r>
            <a:r>
              <a:rPr lang="en-GB" dirty="0" err="1"/>
              <a:t>plakāts</a:t>
            </a:r>
            <a:r>
              <a:rPr lang="en-GB" dirty="0"/>
              <a:t> / </a:t>
            </a:r>
            <a:r>
              <a:rPr lang="en-GB" dirty="0" err="1"/>
              <a:t>baneris</a:t>
            </a:r>
            <a:r>
              <a:rPr lang="en-GB" dirty="0"/>
              <a:t>;</a:t>
            </a:r>
          </a:p>
          <a:p>
            <a:pPr algn="just"/>
            <a:r>
              <a:rPr lang="en-GB" dirty="0" err="1"/>
              <a:t>Izstrādāti</a:t>
            </a:r>
            <a:r>
              <a:rPr lang="en-GB" dirty="0"/>
              <a:t> un </a:t>
            </a:r>
            <a:r>
              <a:rPr lang="en-GB" dirty="0" err="1"/>
              <a:t>izvietoti</a:t>
            </a:r>
            <a:r>
              <a:rPr lang="en-GB" dirty="0"/>
              <a:t> 27 </a:t>
            </a:r>
            <a:r>
              <a:rPr lang="en-GB" dirty="0" err="1"/>
              <a:t>informatīvie</a:t>
            </a:r>
            <a:r>
              <a:rPr lang="en-GB" dirty="0"/>
              <a:t> </a:t>
            </a:r>
            <a:r>
              <a:rPr lang="en-GB" dirty="0" err="1"/>
              <a:t>plakāti</a:t>
            </a:r>
            <a:r>
              <a:rPr lang="en-GB" dirty="0"/>
              <a:t>;</a:t>
            </a:r>
          </a:p>
          <a:p>
            <a:pPr algn="just"/>
            <a:r>
              <a:rPr lang="en-GB" dirty="0" err="1"/>
              <a:t>Viena</a:t>
            </a:r>
            <a:r>
              <a:rPr lang="en-GB" dirty="0"/>
              <a:t> audio </a:t>
            </a:r>
            <a:r>
              <a:rPr lang="en-GB" dirty="0" err="1"/>
              <a:t>reklāma</a:t>
            </a:r>
            <a:r>
              <a:rPr lang="en-GB" dirty="0"/>
              <a:t> par </a:t>
            </a:r>
            <a:r>
              <a:rPr lang="en-GB" dirty="0" err="1"/>
              <a:t>projektu</a:t>
            </a:r>
            <a:r>
              <a:rPr lang="en-GB" dirty="0"/>
              <a:t> </a:t>
            </a:r>
            <a:r>
              <a:rPr lang="en-GB" dirty="0" err="1"/>
              <a:t>Latvijas</a:t>
            </a:r>
            <a:r>
              <a:rPr lang="en-GB" dirty="0">
                <a:solidFill>
                  <a:srgbClr val="FF0000"/>
                </a:solidFill>
              </a:rPr>
              <a:t> </a:t>
            </a:r>
            <a:r>
              <a:rPr lang="en-GB" dirty="0"/>
              <a:t>radio </a:t>
            </a:r>
            <a:r>
              <a:rPr lang="en-GB" dirty="0" err="1"/>
              <a:t>Novadu</a:t>
            </a:r>
            <a:r>
              <a:rPr lang="en-GB" dirty="0"/>
              <a:t> </a:t>
            </a:r>
            <a:r>
              <a:rPr lang="en-GB" dirty="0" err="1"/>
              <a:t>zi</a:t>
            </a:r>
            <a:r>
              <a:rPr lang="lv-LV" dirty="0"/>
              <a:t>ņ</a:t>
            </a:r>
            <a:r>
              <a:rPr lang="en-GB" dirty="0" err="1"/>
              <a:t>ās</a:t>
            </a:r>
            <a:r>
              <a:rPr lang="en-GB" dirty="0"/>
              <a:t>.</a:t>
            </a:r>
          </a:p>
        </p:txBody>
      </p:sp>
      <p:pic>
        <p:nvPicPr>
          <p:cNvPr id="6" name="Picture 5">
            <a:extLst>
              <a:ext uri="{FF2B5EF4-FFF2-40B4-BE49-F238E27FC236}">
                <a16:creationId xmlns:a16="http://schemas.microsoft.com/office/drawing/2014/main" id="{FE186AE4-5F2B-4B47-A388-6BE80F02D9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5866119" y="1505082"/>
            <a:ext cx="3707932" cy="2780949"/>
          </a:xfrm>
          <a:prstGeom prst="rect">
            <a:avLst/>
          </a:prstGeom>
        </p:spPr>
      </p:pic>
      <p:pic>
        <p:nvPicPr>
          <p:cNvPr id="3" name="Picture 2">
            <a:extLst>
              <a:ext uri="{FF2B5EF4-FFF2-40B4-BE49-F238E27FC236}">
                <a16:creationId xmlns:a16="http://schemas.microsoft.com/office/drawing/2014/main" id="{7B4B38A5-2671-4B8C-B5A0-B4AE9366F4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8803779" y="2981540"/>
            <a:ext cx="3260521" cy="2445391"/>
          </a:xfrm>
          <a:prstGeom prst="rect">
            <a:avLst/>
          </a:prstGeom>
        </p:spPr>
      </p:pic>
    </p:spTree>
    <p:extLst>
      <p:ext uri="{BB962C8B-B14F-4D97-AF65-F5344CB8AC3E}">
        <p14:creationId xmlns:p14="http://schemas.microsoft.com/office/powerpoint/2010/main" val="1148993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26158-785D-4A49-8B3F-724A1B43FDAD}"/>
              </a:ext>
            </a:extLst>
          </p:cNvPr>
          <p:cNvSpPr txBox="1">
            <a:spLocks/>
          </p:cNvSpPr>
          <p:nvPr/>
        </p:nvSpPr>
        <p:spPr>
          <a:xfrm>
            <a:off x="838899" y="432711"/>
            <a:ext cx="9875520" cy="13563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sz="2800" dirty="0"/>
              <a:t>PROBLĒMAS PROJEKTA ĪSTENOŠANĀ …</a:t>
            </a:r>
          </a:p>
        </p:txBody>
      </p:sp>
      <p:sp>
        <p:nvSpPr>
          <p:cNvPr id="3" name="TextBox 2">
            <a:extLst>
              <a:ext uri="{FF2B5EF4-FFF2-40B4-BE49-F238E27FC236}">
                <a16:creationId xmlns:a16="http://schemas.microsoft.com/office/drawing/2014/main" id="{4169353A-B84C-4B6F-B23E-D4512DFBB34B}"/>
              </a:ext>
            </a:extLst>
          </p:cNvPr>
          <p:cNvSpPr txBox="1"/>
          <p:nvPr/>
        </p:nvSpPr>
        <p:spPr>
          <a:xfrm>
            <a:off x="369116" y="2471204"/>
            <a:ext cx="11450971" cy="3139321"/>
          </a:xfrm>
          <a:prstGeom prst="rect">
            <a:avLst/>
          </a:prstGeom>
          <a:noFill/>
        </p:spPr>
        <p:txBody>
          <a:bodyPr wrap="square" rtlCol="0">
            <a:spAutoFit/>
          </a:bodyPr>
          <a:lstStyle/>
          <a:p>
            <a:pPr algn="just"/>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Pārāk</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ilgs</a:t>
            </a:r>
            <a:r>
              <a:rPr lang="en-GB" dirty="0">
                <a:solidFill>
                  <a:srgbClr val="FF0000"/>
                </a:solidFill>
                <a:effectLst>
                  <a:outerShdw blurRad="38100" dist="38100" dir="2700000" algn="tl">
                    <a:srgbClr val="000000">
                      <a:alpha val="43137"/>
                    </a:srgbClr>
                  </a:outerShdw>
                </a:effectLst>
              </a:rPr>
              <a:t> un </a:t>
            </a:r>
            <a:r>
              <a:rPr lang="en-GB" dirty="0" err="1">
                <a:solidFill>
                  <a:srgbClr val="FF0000"/>
                </a:solidFill>
                <a:effectLst>
                  <a:outerShdw blurRad="38100" dist="38100" dir="2700000" algn="tl">
                    <a:srgbClr val="000000">
                      <a:alpha val="43137"/>
                    </a:srgbClr>
                  </a:outerShdw>
                </a:effectLst>
              </a:rPr>
              <a:t>skurpolozs</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projekta</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izvērtēšanas</a:t>
            </a:r>
            <a:r>
              <a:rPr lang="en-GB" dirty="0">
                <a:solidFill>
                  <a:srgbClr val="FF0000"/>
                </a:solidFill>
                <a:effectLst>
                  <a:outerShdw blurRad="38100" dist="38100" dir="2700000" algn="tl">
                    <a:srgbClr val="000000">
                      <a:alpha val="43137"/>
                    </a:srgbClr>
                  </a:outerShdw>
                </a:effectLst>
              </a:rPr>
              <a:t> process, </a:t>
            </a:r>
            <a:r>
              <a:rPr lang="en-GB" dirty="0" err="1">
                <a:solidFill>
                  <a:srgbClr val="FF0000"/>
                </a:solidFill>
                <a:effectLst>
                  <a:outerShdw blurRad="38100" dist="38100" dir="2700000" algn="tl">
                    <a:srgbClr val="000000">
                      <a:alpha val="43137"/>
                    </a:srgbClr>
                  </a:outerShdw>
                </a:effectLst>
              </a:rPr>
              <a:t>kas</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iekavēja</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projekta</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uzsākšanu</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plānotajā</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laikā</a:t>
            </a:r>
            <a:endParaRPr lang="en-GB" dirty="0">
              <a:solidFill>
                <a:srgbClr val="FF0000"/>
              </a:solidFill>
              <a:effectLst>
                <a:outerShdw blurRad="38100" dist="38100" dir="2700000" algn="tl">
                  <a:srgbClr val="000000">
                    <a:alpha val="43137"/>
                  </a:srgbClr>
                </a:outerShdw>
              </a:effectLst>
            </a:endParaRPr>
          </a:p>
          <a:p>
            <a:pPr algn="just"/>
            <a:endParaRPr lang="en-GB" dirty="0">
              <a:solidFill>
                <a:srgbClr val="FF0000"/>
              </a:solidFill>
              <a:effectLst>
                <a:outerShdw blurRad="38100" dist="38100" dir="2700000" algn="tl">
                  <a:srgbClr val="000000">
                    <a:alpha val="43137"/>
                  </a:srgbClr>
                </a:outerShdw>
              </a:effectLst>
            </a:endParaRPr>
          </a:p>
          <a:p>
            <a:pPr algn="just"/>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Izsludinātie</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iepirkumi</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bieži</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vien</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beidzas</a:t>
            </a:r>
            <a:r>
              <a:rPr lang="en-GB" dirty="0">
                <a:solidFill>
                  <a:srgbClr val="FF0000"/>
                </a:solidFill>
                <a:effectLst>
                  <a:outerShdw blurRad="38100" dist="38100" dir="2700000" algn="tl">
                    <a:srgbClr val="000000">
                      <a:alpha val="43137"/>
                    </a:srgbClr>
                  </a:outerShdw>
                </a:effectLst>
              </a:rPr>
              <a:t> bez </a:t>
            </a:r>
            <a:r>
              <a:rPr lang="en-GB" dirty="0" err="1">
                <a:solidFill>
                  <a:srgbClr val="FF0000"/>
                </a:solidFill>
                <a:effectLst>
                  <a:outerShdw blurRad="38100" dist="38100" dir="2700000" algn="tl">
                    <a:srgbClr val="000000">
                      <a:alpha val="43137"/>
                    </a:srgbClr>
                  </a:outerShdw>
                </a:effectLst>
              </a:rPr>
              <a:t>rezultāta</a:t>
            </a:r>
            <a:r>
              <a:rPr lang="en-GB" dirty="0">
                <a:solidFill>
                  <a:srgbClr val="FF0000"/>
                </a:solidFill>
                <a:effectLst>
                  <a:outerShdw blurRad="38100" dist="38100" dir="2700000" algn="tl">
                    <a:srgbClr val="000000">
                      <a:alpha val="43137"/>
                    </a:srgbClr>
                  </a:outerShdw>
                </a:effectLst>
              </a:rPr>
              <a:t>, jo </a:t>
            </a:r>
            <a:r>
              <a:rPr lang="en-GB" dirty="0" err="1">
                <a:solidFill>
                  <a:srgbClr val="FF0000"/>
                </a:solidFill>
                <a:effectLst>
                  <a:outerShdw blurRad="38100" dist="38100" dir="2700000" algn="tl">
                    <a:srgbClr val="000000">
                      <a:alpha val="43137"/>
                    </a:srgbClr>
                  </a:outerShdw>
                </a:effectLst>
              </a:rPr>
              <a:t>nav</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saņemts</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neviens</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finanšu</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piedāvājums</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pakalpojuma</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sniegšanai</a:t>
            </a:r>
            <a:endParaRPr lang="en-GB" dirty="0">
              <a:solidFill>
                <a:srgbClr val="FF0000"/>
              </a:solidFill>
              <a:effectLst>
                <a:outerShdw blurRad="38100" dist="38100" dir="2700000" algn="tl">
                  <a:srgbClr val="000000">
                    <a:alpha val="43137"/>
                  </a:srgbClr>
                </a:outerShdw>
              </a:effectLst>
            </a:endParaRPr>
          </a:p>
          <a:p>
            <a:pPr algn="just"/>
            <a:endParaRPr lang="en-GB" dirty="0">
              <a:solidFill>
                <a:srgbClr val="FF0000"/>
              </a:solidFill>
              <a:effectLst>
                <a:outerShdw blurRad="38100" dist="38100" dir="2700000" algn="tl">
                  <a:srgbClr val="000000">
                    <a:alpha val="43137"/>
                  </a:srgbClr>
                </a:outerShdw>
              </a:effectLst>
            </a:endParaRPr>
          </a:p>
          <a:p>
            <a:pPr algn="just"/>
            <a:r>
              <a:rPr lang="en-GB" dirty="0">
                <a:solidFill>
                  <a:srgbClr val="FF0000"/>
                </a:solidFill>
                <a:effectLst>
                  <a:outerShdw blurRad="38100" dist="38100" dir="2700000" algn="tl">
                    <a:srgbClr val="000000">
                      <a:alpha val="43137"/>
                    </a:srgbClr>
                  </a:outerShdw>
                </a:effectLst>
              </a:rPr>
              <a:t>-</a:t>
            </a:r>
            <a:r>
              <a:rPr lang="en-GB" dirty="0" err="1">
                <a:solidFill>
                  <a:srgbClr val="FF0000"/>
                </a:solidFill>
                <a:effectLst>
                  <a:outerShdw blurRad="38100" dist="38100" dir="2700000" algn="tl">
                    <a:srgbClr val="000000">
                      <a:alpha val="43137"/>
                    </a:srgbClr>
                  </a:outerShdw>
                </a:effectLst>
              </a:rPr>
              <a:t>Sablīvēts</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pasākumu</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grafiks</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kas</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ietekmē</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pasākuma</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apmeklējuma</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dalībnieku</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skaitu</a:t>
            </a:r>
            <a:endParaRPr lang="en-GB" dirty="0">
              <a:solidFill>
                <a:srgbClr val="FF0000"/>
              </a:solidFill>
              <a:effectLst>
                <a:outerShdw blurRad="38100" dist="38100" dir="2700000" algn="tl">
                  <a:srgbClr val="000000">
                    <a:alpha val="43137"/>
                  </a:srgbClr>
                </a:outerShdw>
              </a:effectLst>
            </a:endParaRPr>
          </a:p>
          <a:p>
            <a:pPr marL="285750" indent="-285750" algn="just">
              <a:buFontTx/>
              <a:buChar char="-"/>
            </a:pPr>
            <a:endParaRPr lang="en-GB" dirty="0">
              <a:solidFill>
                <a:srgbClr val="FF0000"/>
              </a:solidFill>
              <a:effectLst>
                <a:outerShdw blurRad="38100" dist="38100" dir="2700000" algn="tl">
                  <a:srgbClr val="000000">
                    <a:alpha val="43137"/>
                  </a:srgbClr>
                </a:outerShdw>
              </a:effectLst>
            </a:endParaRPr>
          </a:p>
          <a:p>
            <a:pPr algn="just"/>
            <a:r>
              <a:rPr lang="en-GB" dirty="0">
                <a:solidFill>
                  <a:srgbClr val="FF0000"/>
                </a:solidFill>
                <a:effectLst>
                  <a:outerShdw blurRad="38100" dist="38100" dir="2700000" algn="tl">
                    <a:srgbClr val="000000">
                      <a:alpha val="43137"/>
                    </a:srgbClr>
                  </a:outerShdw>
                </a:effectLst>
              </a:rPr>
              <a:t>-</a:t>
            </a:r>
            <a:r>
              <a:rPr lang="en-GB" dirty="0" err="1">
                <a:solidFill>
                  <a:srgbClr val="FF0000"/>
                </a:solidFill>
                <a:effectLst>
                  <a:outerShdw blurRad="38100" dist="38100" dir="2700000" algn="tl">
                    <a:srgbClr val="000000">
                      <a:alpha val="43137"/>
                    </a:srgbClr>
                  </a:outerShdw>
                </a:effectLst>
              </a:rPr>
              <a:t>Projekta</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koordinatoru</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noslodze</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radusies</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sablīvēta</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grafika</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rezultātā</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kas</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ietekmē</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laicīgu</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informācijas</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izplatību</a:t>
            </a:r>
            <a:r>
              <a:rPr lang="en-GB" dirty="0">
                <a:solidFill>
                  <a:srgbClr val="FF0000"/>
                </a:solidFill>
                <a:effectLst>
                  <a:outerShdw blurRad="38100" dist="38100" dir="2700000" algn="tl">
                    <a:srgbClr val="000000">
                      <a:alpha val="43137"/>
                    </a:srgbClr>
                  </a:outerShdw>
                </a:effectLst>
              </a:rPr>
              <a:t> par </a:t>
            </a:r>
            <a:r>
              <a:rPr lang="en-GB" dirty="0" err="1">
                <a:solidFill>
                  <a:srgbClr val="FF0000"/>
                </a:solidFill>
                <a:effectLst>
                  <a:outerShdw blurRad="38100" dist="38100" dir="2700000" algn="tl">
                    <a:srgbClr val="000000">
                      <a:alpha val="43137"/>
                    </a:srgbClr>
                  </a:outerShdw>
                </a:effectLst>
              </a:rPr>
              <a:t>projekta</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pasākumiem</a:t>
            </a:r>
            <a:endParaRPr lang="en-GB" dirty="0">
              <a:solidFill>
                <a:srgbClr val="FF0000"/>
              </a:solidFill>
              <a:effectLst>
                <a:outerShdw blurRad="38100" dist="38100" dir="2700000" algn="tl">
                  <a:srgbClr val="000000">
                    <a:alpha val="43137"/>
                  </a:srgbClr>
                </a:outerShdw>
              </a:effectLst>
            </a:endParaRPr>
          </a:p>
          <a:p>
            <a:pPr marL="285750" indent="-285750" algn="just">
              <a:buFontTx/>
              <a:buChar char="-"/>
            </a:pPr>
            <a:endParaRPr lang="en-GB" dirty="0">
              <a:solidFill>
                <a:srgbClr val="FF0000"/>
              </a:solidFill>
              <a:effectLst>
                <a:outerShdw blurRad="38100" dist="38100" dir="2700000" algn="tl">
                  <a:srgbClr val="000000">
                    <a:alpha val="43137"/>
                  </a:srgbClr>
                </a:outerShdw>
              </a:effectLst>
            </a:endParaRPr>
          </a:p>
          <a:p>
            <a:pPr algn="just"/>
            <a:r>
              <a:rPr lang="en-GB" dirty="0">
                <a:solidFill>
                  <a:srgbClr val="FF0000"/>
                </a:solidFill>
                <a:effectLst>
                  <a:outerShdw blurRad="38100" dist="38100" dir="2700000" algn="tl">
                    <a:srgbClr val="000000">
                      <a:alpha val="43137"/>
                    </a:srgbClr>
                  </a:outerShdw>
                </a:effectLst>
              </a:rPr>
              <a:t>-</a:t>
            </a:r>
            <a:r>
              <a:rPr lang="en-GB" dirty="0" err="1">
                <a:solidFill>
                  <a:srgbClr val="FF0000"/>
                </a:solidFill>
                <a:effectLst>
                  <a:outerShdw blurRad="38100" dist="38100" dir="2700000" algn="tl">
                    <a:srgbClr val="000000">
                      <a:alpha val="43137"/>
                    </a:srgbClr>
                  </a:outerShdw>
                </a:effectLst>
              </a:rPr>
              <a:t>Pasākumu</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norisi</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apgrūtina</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liela</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laikietilpīga</a:t>
            </a:r>
            <a:r>
              <a:rPr lang="en-GB" dirty="0">
                <a:solidFill>
                  <a:srgbClr val="FF0000"/>
                </a:solidFill>
                <a:effectLst>
                  <a:outerShdw blurRad="38100" dist="38100" dir="2700000" algn="tl">
                    <a:srgbClr val="000000">
                      <a:alpha val="43137"/>
                    </a:srgbClr>
                  </a:outerShdw>
                </a:effectLst>
              </a:rPr>
              <a:t> personas </a:t>
            </a:r>
            <a:r>
              <a:rPr lang="en-GB" dirty="0" err="1">
                <a:solidFill>
                  <a:srgbClr val="FF0000"/>
                </a:solidFill>
                <a:effectLst>
                  <a:outerShdw blurRad="38100" dist="38100" dir="2700000" algn="tl">
                    <a:srgbClr val="000000">
                      <a:alpha val="43137"/>
                    </a:srgbClr>
                  </a:outerShdw>
                </a:effectLst>
              </a:rPr>
              <a:t>datu</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vākšana</a:t>
            </a:r>
            <a:r>
              <a:rPr lang="en-GB" dirty="0">
                <a:solidFill>
                  <a:srgbClr val="FF0000"/>
                </a:solidFill>
                <a:effectLst>
                  <a:outerShdw blurRad="38100" dist="38100" dir="2700000" algn="tl">
                    <a:srgbClr val="000000">
                      <a:alpha val="43137"/>
                    </a:srgbClr>
                  </a:outerShdw>
                </a:effectLst>
              </a:rPr>
              <a:t> par </a:t>
            </a:r>
            <a:r>
              <a:rPr lang="en-GB" dirty="0" err="1">
                <a:solidFill>
                  <a:srgbClr val="FF0000"/>
                </a:solidFill>
                <a:effectLst>
                  <a:outerShdw blurRad="38100" dist="38100" dir="2700000" algn="tl">
                    <a:srgbClr val="000000">
                      <a:alpha val="43137"/>
                    </a:srgbClr>
                  </a:outerShdw>
                </a:effectLst>
              </a:rPr>
              <a:t>pasākuma</a:t>
            </a:r>
            <a:r>
              <a:rPr lang="en-GB" dirty="0">
                <a:solidFill>
                  <a:srgbClr val="FF0000"/>
                </a:solidFill>
                <a:effectLst>
                  <a:outerShdw blurRad="38100" dist="38100" dir="2700000" algn="tl">
                    <a:srgbClr val="000000">
                      <a:alpha val="43137"/>
                    </a:srgbClr>
                  </a:outerShdw>
                </a:effectLst>
              </a:rPr>
              <a:t> </a:t>
            </a:r>
            <a:r>
              <a:rPr lang="en-GB" dirty="0" err="1">
                <a:solidFill>
                  <a:srgbClr val="FF0000"/>
                </a:solidFill>
                <a:effectLst>
                  <a:outerShdw blurRad="38100" dist="38100" dir="2700000" algn="tl">
                    <a:srgbClr val="000000">
                      <a:alpha val="43137"/>
                    </a:srgbClr>
                  </a:outerShdw>
                </a:effectLst>
              </a:rPr>
              <a:t>dalībnieku</a:t>
            </a:r>
            <a:endParaRPr lang="en-GB" dirty="0">
              <a:solidFill>
                <a:srgbClr val="FF0000"/>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439D28D1-AAA2-4C06-A908-858FC5CEFC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89044" y="432711"/>
            <a:ext cx="2024739" cy="1883225"/>
          </a:xfrm>
          <a:prstGeom prst="rect">
            <a:avLst/>
          </a:prstGeom>
        </p:spPr>
      </p:pic>
    </p:spTree>
    <p:extLst>
      <p:ext uri="{BB962C8B-B14F-4D97-AF65-F5344CB8AC3E}">
        <p14:creationId xmlns:p14="http://schemas.microsoft.com/office/powerpoint/2010/main" val="3648777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2BDAF3-6B1E-4C5F-BAF4-B7FF7CBE4F6B}"/>
              </a:ext>
            </a:extLst>
          </p:cNvPr>
          <p:cNvSpPr txBox="1"/>
          <p:nvPr/>
        </p:nvSpPr>
        <p:spPr>
          <a:xfrm>
            <a:off x="1359017" y="2315361"/>
            <a:ext cx="8347046" cy="369332"/>
          </a:xfrm>
          <a:prstGeom prst="rect">
            <a:avLst/>
          </a:prstGeom>
          <a:noFill/>
        </p:spPr>
        <p:txBody>
          <a:bodyPr wrap="square" rtlCol="0">
            <a:spAutoFit/>
          </a:bodyPr>
          <a:lstStyle/>
          <a:p>
            <a:pPr algn="ctr"/>
            <a:r>
              <a:rPr lang="en-GB" dirty="0" err="1"/>
              <a:t>Projekta</a:t>
            </a:r>
            <a:r>
              <a:rPr lang="en-GB" dirty="0"/>
              <a:t> </a:t>
            </a:r>
            <a:r>
              <a:rPr lang="en-GB" dirty="0" err="1"/>
              <a:t>īstenošanas</a:t>
            </a:r>
            <a:r>
              <a:rPr lang="en-GB" dirty="0"/>
              <a:t> </a:t>
            </a:r>
            <a:r>
              <a:rPr lang="en-GB" dirty="0" err="1"/>
              <a:t>laiks</a:t>
            </a:r>
            <a:r>
              <a:rPr lang="en-GB" dirty="0"/>
              <a:t>: </a:t>
            </a:r>
            <a:r>
              <a:rPr lang="en-GB" b="1" dirty="0"/>
              <a:t>24.04.2017.-31.12.2019.</a:t>
            </a:r>
          </a:p>
        </p:txBody>
      </p:sp>
      <p:sp>
        <p:nvSpPr>
          <p:cNvPr id="6" name="TextBox 5">
            <a:extLst>
              <a:ext uri="{FF2B5EF4-FFF2-40B4-BE49-F238E27FC236}">
                <a16:creationId xmlns:a16="http://schemas.microsoft.com/office/drawing/2014/main" id="{980FA530-07F5-4A3F-86F7-84147B85783A}"/>
              </a:ext>
            </a:extLst>
          </p:cNvPr>
          <p:cNvSpPr txBox="1"/>
          <p:nvPr/>
        </p:nvSpPr>
        <p:spPr>
          <a:xfrm>
            <a:off x="687897" y="570451"/>
            <a:ext cx="10997967" cy="1200329"/>
          </a:xfrm>
          <a:prstGeom prst="rect">
            <a:avLst/>
          </a:prstGeom>
          <a:noFill/>
        </p:spPr>
        <p:txBody>
          <a:bodyPr wrap="square" rtlCol="0">
            <a:spAutoFit/>
          </a:bodyPr>
          <a:lstStyle/>
          <a:p>
            <a:pPr algn="just"/>
            <a:r>
              <a:rPr lang="lv-LV" dirty="0"/>
              <a:t>Projekta mērķis ir popularizēt veselīga dzīvesveida un slimību profilakses nozīmi cilvēka dzīvē, nodrošinot novada teritorijā dzīvojošajiem iedzīvotājiem pieejamas dažādas veselīga dzīvesveida veicinošas, slimību profilakses aktivitātes un kompetentu speciālistu lekcijas, konsultācijas, kas sekmētu Rēzeknes novada iedzīvotāju dzīves kvalitātes paaugstināšanos un dzīvildzes pagarināšanu</a:t>
            </a:r>
            <a:endParaRPr lang="en-GB" dirty="0"/>
          </a:p>
        </p:txBody>
      </p:sp>
      <p:sp>
        <p:nvSpPr>
          <p:cNvPr id="7" name="Rectangle 6">
            <a:extLst>
              <a:ext uri="{FF2B5EF4-FFF2-40B4-BE49-F238E27FC236}">
                <a16:creationId xmlns:a16="http://schemas.microsoft.com/office/drawing/2014/main" id="{D0CFB8BF-6DEC-42A9-A253-B6266BB711D5}"/>
              </a:ext>
            </a:extLst>
          </p:cNvPr>
          <p:cNvSpPr/>
          <p:nvPr/>
        </p:nvSpPr>
        <p:spPr>
          <a:xfrm>
            <a:off x="3400011" y="3311446"/>
            <a:ext cx="4500271" cy="923330"/>
          </a:xfrm>
          <a:prstGeom prst="rect">
            <a:avLst/>
          </a:prstGeom>
        </p:spPr>
        <p:txBody>
          <a:bodyPr wrap="none">
            <a:spAutoFit/>
          </a:bodyPr>
          <a:lstStyle/>
          <a:p>
            <a:r>
              <a:rPr lang="en-GB" dirty="0" err="1"/>
              <a:t>Kopējais</a:t>
            </a:r>
            <a:r>
              <a:rPr lang="en-GB" dirty="0"/>
              <a:t> </a:t>
            </a:r>
            <a:r>
              <a:rPr lang="en-GB" dirty="0" err="1"/>
              <a:t>projekta</a:t>
            </a:r>
            <a:r>
              <a:rPr lang="en-GB" dirty="0"/>
              <a:t> </a:t>
            </a:r>
            <a:r>
              <a:rPr lang="en-GB" dirty="0" err="1"/>
              <a:t>budžets</a:t>
            </a:r>
            <a:r>
              <a:rPr lang="en-GB" dirty="0"/>
              <a:t> </a:t>
            </a:r>
            <a:r>
              <a:rPr lang="en-GB" b="1" dirty="0"/>
              <a:t>385 688,- EUR</a:t>
            </a:r>
          </a:p>
          <a:p>
            <a:r>
              <a:rPr lang="en-GB" dirty="0"/>
              <a:t>ESF </a:t>
            </a:r>
            <a:r>
              <a:rPr lang="en-GB" dirty="0" err="1"/>
              <a:t>finansējums</a:t>
            </a:r>
            <a:r>
              <a:rPr lang="en-GB" dirty="0"/>
              <a:t> 327 834,80 </a:t>
            </a:r>
            <a:r>
              <a:rPr lang="en-GB" dirty="0" err="1"/>
              <a:t>jeb</a:t>
            </a:r>
            <a:r>
              <a:rPr lang="en-GB" dirty="0"/>
              <a:t> 85%</a:t>
            </a:r>
          </a:p>
          <a:p>
            <a:r>
              <a:rPr lang="en-GB" dirty="0" err="1"/>
              <a:t>Valsts</a:t>
            </a:r>
            <a:r>
              <a:rPr lang="en-GB" dirty="0"/>
              <a:t> </a:t>
            </a:r>
            <a:r>
              <a:rPr lang="en-GB" dirty="0" err="1"/>
              <a:t>budžeta</a:t>
            </a:r>
            <a:r>
              <a:rPr lang="en-GB" dirty="0"/>
              <a:t> </a:t>
            </a:r>
            <a:r>
              <a:rPr lang="en-GB" dirty="0" err="1"/>
              <a:t>finansējums</a:t>
            </a:r>
            <a:r>
              <a:rPr lang="en-GB" dirty="0"/>
              <a:t> 57 853,20 </a:t>
            </a:r>
            <a:r>
              <a:rPr lang="en-GB" dirty="0" err="1"/>
              <a:t>jeb</a:t>
            </a:r>
            <a:r>
              <a:rPr lang="en-GB" dirty="0"/>
              <a:t> 15%</a:t>
            </a:r>
          </a:p>
        </p:txBody>
      </p:sp>
      <p:sp>
        <p:nvSpPr>
          <p:cNvPr id="8" name="TextBox 7">
            <a:extLst>
              <a:ext uri="{FF2B5EF4-FFF2-40B4-BE49-F238E27FC236}">
                <a16:creationId xmlns:a16="http://schemas.microsoft.com/office/drawing/2014/main" id="{5D985939-D232-4E21-88D6-8E5EF4D59A7D}"/>
              </a:ext>
            </a:extLst>
          </p:cNvPr>
          <p:cNvSpPr txBox="1"/>
          <p:nvPr/>
        </p:nvSpPr>
        <p:spPr>
          <a:xfrm>
            <a:off x="1770077" y="5335398"/>
            <a:ext cx="7524925" cy="369332"/>
          </a:xfrm>
          <a:prstGeom prst="rect">
            <a:avLst/>
          </a:prstGeom>
          <a:noFill/>
        </p:spPr>
        <p:txBody>
          <a:bodyPr wrap="square" rtlCol="0">
            <a:spAutoFit/>
          </a:bodyPr>
          <a:lstStyle/>
          <a:p>
            <a:pPr algn="ctr"/>
            <a:r>
              <a:rPr lang="en-GB" dirty="0" err="1"/>
              <a:t>Projekta</a:t>
            </a:r>
            <a:r>
              <a:rPr lang="en-GB" dirty="0"/>
              <a:t> </a:t>
            </a:r>
            <a:r>
              <a:rPr lang="en-GB" dirty="0" err="1"/>
              <a:t>mēr</a:t>
            </a:r>
            <a:r>
              <a:rPr lang="lv-LV" dirty="0"/>
              <a:t>ķ</a:t>
            </a:r>
            <a:r>
              <a:rPr lang="en-GB" dirty="0"/>
              <a:t>a </a:t>
            </a:r>
            <a:r>
              <a:rPr lang="en-GB" dirty="0" err="1"/>
              <a:t>grupa</a:t>
            </a:r>
            <a:r>
              <a:rPr lang="en-GB" dirty="0"/>
              <a:t> – </a:t>
            </a:r>
            <a:r>
              <a:rPr lang="en-GB" b="1" dirty="0" err="1"/>
              <a:t>visi</a:t>
            </a:r>
            <a:r>
              <a:rPr lang="en-GB" b="1" dirty="0"/>
              <a:t> </a:t>
            </a:r>
            <a:r>
              <a:rPr lang="en-GB" b="1" dirty="0" err="1"/>
              <a:t>Rēzeknes</a:t>
            </a:r>
            <a:r>
              <a:rPr lang="en-GB" b="1" dirty="0"/>
              <a:t> </a:t>
            </a:r>
            <a:r>
              <a:rPr lang="en-GB" b="1" dirty="0" err="1"/>
              <a:t>novadā</a:t>
            </a:r>
            <a:r>
              <a:rPr lang="en-GB" b="1" dirty="0"/>
              <a:t> </a:t>
            </a:r>
            <a:r>
              <a:rPr lang="en-GB" b="1" dirty="0" err="1"/>
              <a:t>dzīvojošie</a:t>
            </a:r>
            <a:r>
              <a:rPr lang="en-GB" b="1" dirty="0"/>
              <a:t> </a:t>
            </a:r>
            <a:r>
              <a:rPr lang="en-GB" b="1" dirty="0" err="1"/>
              <a:t>iedzīvotāji</a:t>
            </a:r>
            <a:endParaRPr lang="en-GB" b="1" dirty="0"/>
          </a:p>
        </p:txBody>
      </p:sp>
    </p:spTree>
    <p:extLst>
      <p:ext uri="{BB962C8B-B14F-4D97-AF65-F5344CB8AC3E}">
        <p14:creationId xmlns:p14="http://schemas.microsoft.com/office/powerpoint/2010/main" val="998617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D47F6E-4C47-429D-86CB-966D651027C9}"/>
              </a:ext>
            </a:extLst>
          </p:cNvPr>
          <p:cNvSpPr txBox="1"/>
          <p:nvPr/>
        </p:nvSpPr>
        <p:spPr>
          <a:xfrm>
            <a:off x="2936147" y="2956782"/>
            <a:ext cx="6459523" cy="830997"/>
          </a:xfrm>
          <a:prstGeom prst="rect">
            <a:avLst/>
          </a:prstGeom>
          <a:noFill/>
        </p:spPr>
        <p:txBody>
          <a:bodyPr wrap="square" rtlCol="0">
            <a:spAutoFit/>
          </a:bodyPr>
          <a:lstStyle/>
          <a:p>
            <a:pPr algn="ctr"/>
            <a:r>
              <a:rPr lang="en-GB" sz="4800" b="1" dirty="0" err="1">
                <a:solidFill>
                  <a:srgbClr val="92D050"/>
                </a:solidFill>
                <a:effectLst>
                  <a:outerShdw blurRad="38100" dist="38100" dir="2700000" algn="tl">
                    <a:srgbClr val="000000">
                      <a:alpha val="43137"/>
                    </a:srgbClr>
                  </a:outerShdw>
                </a:effectLst>
              </a:rPr>
              <a:t>Paldies</a:t>
            </a:r>
            <a:r>
              <a:rPr lang="en-GB" sz="4800" b="1" dirty="0">
                <a:solidFill>
                  <a:srgbClr val="92D050"/>
                </a:solidFill>
                <a:effectLst>
                  <a:outerShdw blurRad="38100" dist="38100" dir="2700000" algn="tl">
                    <a:srgbClr val="000000">
                      <a:alpha val="43137"/>
                    </a:srgbClr>
                  </a:outerShdw>
                </a:effectLst>
              </a:rPr>
              <a:t> par </a:t>
            </a:r>
            <a:r>
              <a:rPr lang="en-GB" sz="4800" b="1" dirty="0" err="1">
                <a:solidFill>
                  <a:srgbClr val="92D050"/>
                </a:solidFill>
                <a:effectLst>
                  <a:outerShdw blurRad="38100" dist="38100" dir="2700000" algn="tl">
                    <a:srgbClr val="000000">
                      <a:alpha val="43137"/>
                    </a:srgbClr>
                  </a:outerShdw>
                </a:effectLst>
              </a:rPr>
              <a:t>uzmanību</a:t>
            </a:r>
            <a:r>
              <a:rPr lang="en-GB" sz="4800" b="1" dirty="0">
                <a:solidFill>
                  <a:srgbClr val="92D050"/>
                </a:solidFill>
                <a:effectLst>
                  <a:outerShdw blurRad="38100" dist="38100" dir="2700000" algn="tl">
                    <a:srgbClr val="000000">
                      <a:alpha val="43137"/>
                    </a:srgbClr>
                  </a:outerShdw>
                </a:effectLst>
              </a:rPr>
              <a:t>!!!</a:t>
            </a:r>
          </a:p>
        </p:txBody>
      </p:sp>
      <p:sp>
        <p:nvSpPr>
          <p:cNvPr id="2" name="TextBox 1">
            <a:extLst>
              <a:ext uri="{FF2B5EF4-FFF2-40B4-BE49-F238E27FC236}">
                <a16:creationId xmlns:a16="http://schemas.microsoft.com/office/drawing/2014/main" id="{071AA0FF-3FD3-4DA7-91D7-6D272653606C}"/>
              </a:ext>
            </a:extLst>
          </p:cNvPr>
          <p:cNvSpPr txBox="1"/>
          <p:nvPr/>
        </p:nvSpPr>
        <p:spPr>
          <a:xfrm>
            <a:off x="3649211" y="4492587"/>
            <a:ext cx="5343787" cy="369332"/>
          </a:xfrm>
          <a:prstGeom prst="rect">
            <a:avLst/>
          </a:prstGeom>
          <a:noFill/>
        </p:spPr>
        <p:txBody>
          <a:bodyPr wrap="square" rtlCol="0">
            <a:spAutoFit/>
          </a:bodyPr>
          <a:lstStyle/>
          <a:p>
            <a:pPr algn="ctr"/>
            <a:r>
              <a:rPr lang="en-GB" b="1" dirty="0" err="1">
                <a:effectLst>
                  <a:outerShdw blurRad="38100" dist="38100" dir="2700000" algn="tl">
                    <a:srgbClr val="000000">
                      <a:alpha val="43137"/>
                    </a:srgbClr>
                  </a:outerShdw>
                </a:effectLst>
              </a:rPr>
              <a:t>Projekta</a:t>
            </a:r>
            <a:r>
              <a:rPr lang="en-GB" b="1" dirty="0">
                <a:effectLst>
                  <a:outerShdw blurRad="38100" dist="38100" dir="2700000" algn="tl">
                    <a:srgbClr val="000000">
                      <a:alpha val="43137"/>
                    </a:srgbClr>
                  </a:outerShdw>
                </a:effectLst>
              </a:rPr>
              <a:t> </a:t>
            </a:r>
            <a:r>
              <a:rPr lang="en-GB" b="1" dirty="0" err="1">
                <a:effectLst>
                  <a:outerShdw blurRad="38100" dist="38100" dir="2700000" algn="tl">
                    <a:srgbClr val="000000">
                      <a:alpha val="43137"/>
                    </a:srgbClr>
                  </a:outerShdw>
                </a:effectLst>
              </a:rPr>
              <a:t>darba</a:t>
            </a:r>
            <a:r>
              <a:rPr lang="en-GB" b="1" dirty="0">
                <a:effectLst>
                  <a:outerShdw blurRad="38100" dist="38100" dir="2700000" algn="tl">
                    <a:srgbClr val="000000">
                      <a:alpha val="43137"/>
                    </a:srgbClr>
                  </a:outerShdw>
                </a:effectLst>
              </a:rPr>
              <a:t> </a:t>
            </a:r>
            <a:r>
              <a:rPr lang="en-GB" b="1" dirty="0" err="1">
                <a:effectLst>
                  <a:outerShdw blurRad="38100" dist="38100" dir="2700000" algn="tl">
                    <a:srgbClr val="000000">
                      <a:alpha val="43137"/>
                    </a:srgbClr>
                  </a:outerShdw>
                </a:effectLst>
              </a:rPr>
              <a:t>grupa</a:t>
            </a:r>
            <a:r>
              <a:rPr lang="en-GB" b="1" dirty="0">
                <a:effectLst>
                  <a:outerShdw blurRad="38100" dist="38100" dir="2700000" algn="tl">
                    <a:srgbClr val="000000">
                      <a:alpha val="43137"/>
                    </a:srgbClr>
                  </a:outerShdw>
                </a:effectLst>
              </a:rPr>
              <a:t>:  </a:t>
            </a:r>
            <a:r>
              <a:rPr lang="en-GB" b="1" dirty="0" err="1">
                <a:effectLst>
                  <a:outerShdw blurRad="38100" dist="38100" dir="2700000" algn="tl">
                    <a:srgbClr val="000000">
                      <a:alpha val="43137"/>
                    </a:srgbClr>
                  </a:outerShdw>
                </a:effectLst>
              </a:rPr>
              <a:t>Mārīte</a:t>
            </a:r>
            <a:r>
              <a:rPr lang="en-GB" b="1" dirty="0">
                <a:effectLst>
                  <a:outerShdw blurRad="38100" dist="38100" dir="2700000" algn="tl">
                    <a:srgbClr val="000000">
                      <a:alpha val="43137"/>
                    </a:srgbClr>
                  </a:outerShdw>
                </a:effectLst>
              </a:rPr>
              <a:t> Ka</a:t>
            </a:r>
            <a:r>
              <a:rPr lang="lv-LV" b="1" dirty="0">
                <a:effectLst>
                  <a:outerShdw blurRad="38100" dist="38100" dir="2700000" algn="tl">
                    <a:srgbClr val="000000">
                      <a:alpha val="43137"/>
                    </a:srgbClr>
                  </a:outerShdw>
                </a:effectLst>
              </a:rPr>
              <a:t>ļ</a:t>
            </a:r>
            <a:r>
              <a:rPr lang="en-GB" b="1" dirty="0" err="1">
                <a:effectLst>
                  <a:outerShdw blurRad="38100" dist="38100" dir="2700000" algn="tl">
                    <a:srgbClr val="000000">
                      <a:alpha val="43137"/>
                    </a:srgbClr>
                  </a:outerShdw>
                </a:effectLst>
              </a:rPr>
              <a:t>va</a:t>
            </a:r>
            <a:r>
              <a:rPr lang="en-GB" b="1" dirty="0">
                <a:effectLst>
                  <a:outerShdw blurRad="38100" dist="38100" dir="2700000" algn="tl">
                    <a:srgbClr val="000000">
                      <a:alpha val="43137"/>
                    </a:srgbClr>
                  </a:outerShdw>
                </a:effectLst>
              </a:rPr>
              <a:t>  un  Inga </a:t>
            </a:r>
            <a:r>
              <a:rPr lang="en-GB" b="1" dirty="0" err="1">
                <a:effectLst>
                  <a:outerShdw blurRad="38100" dist="38100" dir="2700000" algn="tl">
                    <a:srgbClr val="000000">
                      <a:alpha val="43137"/>
                    </a:srgbClr>
                  </a:outerShdw>
                </a:effectLst>
              </a:rPr>
              <a:t>Zapāne</a:t>
            </a:r>
            <a:endParaRPr lang="en-GB" b="1" dirty="0">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D7FD3E0C-BE97-4B53-AC53-02296B864E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61676" y="929882"/>
            <a:ext cx="1572727" cy="1179545"/>
          </a:xfrm>
          <a:prstGeom prst="rect">
            <a:avLst/>
          </a:prstGeom>
        </p:spPr>
      </p:pic>
    </p:spTree>
    <p:extLst>
      <p:ext uri="{BB962C8B-B14F-4D97-AF65-F5344CB8AC3E}">
        <p14:creationId xmlns:p14="http://schemas.microsoft.com/office/powerpoint/2010/main" val="856899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BDADE-C49F-4194-9D17-932D1B823743}"/>
              </a:ext>
            </a:extLst>
          </p:cNvPr>
          <p:cNvSpPr txBox="1"/>
          <p:nvPr/>
        </p:nvSpPr>
        <p:spPr>
          <a:xfrm>
            <a:off x="687897" y="327171"/>
            <a:ext cx="10779853" cy="646331"/>
          </a:xfrm>
          <a:prstGeom prst="rect">
            <a:avLst/>
          </a:prstGeom>
          <a:noFill/>
        </p:spPr>
        <p:txBody>
          <a:bodyPr wrap="square" rtlCol="0">
            <a:spAutoFit/>
          </a:bodyPr>
          <a:lstStyle/>
          <a:p>
            <a:r>
              <a:rPr lang="en-GB" dirty="0" err="1"/>
              <a:t>Sākoties</a:t>
            </a:r>
            <a:r>
              <a:rPr lang="en-GB" dirty="0"/>
              <a:t> </a:t>
            </a:r>
            <a:r>
              <a:rPr lang="en-GB" dirty="0" err="1"/>
              <a:t>projektam</a:t>
            </a:r>
            <a:r>
              <a:rPr lang="en-GB" dirty="0"/>
              <a:t> </a:t>
            </a:r>
            <a:r>
              <a:rPr lang="en-GB" dirty="0" err="1"/>
              <a:t>Rēzeknes</a:t>
            </a:r>
            <a:r>
              <a:rPr lang="en-GB" dirty="0"/>
              <a:t> </a:t>
            </a:r>
            <a:r>
              <a:rPr lang="en-GB" dirty="0" err="1"/>
              <a:t>novada</a:t>
            </a:r>
            <a:r>
              <a:rPr lang="en-GB" dirty="0"/>
              <a:t> </a:t>
            </a:r>
            <a:r>
              <a:rPr lang="en-GB" dirty="0" err="1"/>
              <a:t>pašvaldībā</a:t>
            </a:r>
            <a:r>
              <a:rPr lang="en-GB" dirty="0"/>
              <a:t> </a:t>
            </a:r>
            <a:r>
              <a:rPr lang="en-GB" dirty="0" err="1"/>
              <a:t>nosacīti</a:t>
            </a:r>
            <a:r>
              <a:rPr lang="en-GB" dirty="0"/>
              <a:t> </a:t>
            </a:r>
            <a:r>
              <a:rPr lang="en-GB" dirty="0" err="1"/>
              <a:t>darbojas</a:t>
            </a:r>
            <a:r>
              <a:rPr lang="en-GB" dirty="0"/>
              <a:t> </a:t>
            </a:r>
            <a:r>
              <a:rPr lang="en-GB" b="1" dirty="0" err="1"/>
              <a:t>Veselības</a:t>
            </a:r>
            <a:r>
              <a:rPr lang="en-GB" b="1" dirty="0"/>
              <a:t>  un </a:t>
            </a:r>
            <a:r>
              <a:rPr lang="en-GB" b="1" dirty="0" err="1"/>
              <a:t>profilakses</a:t>
            </a:r>
            <a:r>
              <a:rPr lang="en-GB" b="1" dirty="0"/>
              <a:t> </a:t>
            </a:r>
            <a:r>
              <a:rPr lang="en-GB" b="1" dirty="0" err="1"/>
              <a:t>skola</a:t>
            </a:r>
            <a:r>
              <a:rPr lang="en-GB" b="1" dirty="0"/>
              <a:t> </a:t>
            </a:r>
            <a:r>
              <a:rPr lang="en-GB" dirty="0" err="1"/>
              <a:t>ar</a:t>
            </a:r>
            <a:r>
              <a:rPr lang="en-GB" dirty="0"/>
              <a:t> 5 </a:t>
            </a:r>
            <a:r>
              <a:rPr lang="en-GB" dirty="0" err="1"/>
              <a:t>filiālēm</a:t>
            </a:r>
            <a:r>
              <a:rPr lang="en-GB" dirty="0"/>
              <a:t>:</a:t>
            </a:r>
          </a:p>
          <a:p>
            <a:endParaRPr lang="en-GB" dirty="0"/>
          </a:p>
        </p:txBody>
      </p:sp>
      <p:graphicFrame>
        <p:nvGraphicFramePr>
          <p:cNvPr id="3" name="Table 2">
            <a:extLst>
              <a:ext uri="{FF2B5EF4-FFF2-40B4-BE49-F238E27FC236}">
                <a16:creationId xmlns:a16="http://schemas.microsoft.com/office/drawing/2014/main" id="{88F20EA8-92DD-486C-9F95-76C2A6AD6CD8}"/>
              </a:ext>
            </a:extLst>
          </p:cNvPr>
          <p:cNvGraphicFramePr>
            <a:graphicFrameLocks noGrp="1"/>
          </p:cNvGraphicFramePr>
          <p:nvPr>
            <p:extLst>
              <p:ext uri="{D42A27DB-BD31-4B8C-83A1-F6EECF244321}">
                <p14:modId xmlns:p14="http://schemas.microsoft.com/office/powerpoint/2010/main" val="4105397573"/>
              </p:ext>
            </p:extLst>
          </p:nvPr>
        </p:nvGraphicFramePr>
        <p:xfrm>
          <a:off x="1707158" y="891624"/>
          <a:ext cx="9089473" cy="5668559"/>
        </p:xfrm>
        <a:graphic>
          <a:graphicData uri="http://schemas.openxmlformats.org/drawingml/2006/table">
            <a:tbl>
              <a:tblPr firstRow="1" firstCol="1" lastRow="1" lastCol="1" bandRow="1" bandCol="1">
                <a:tableStyleId>{2D5ABB26-0587-4C30-8999-92F81FD0307C}</a:tableStyleId>
              </a:tblPr>
              <a:tblGrid>
                <a:gridCol w="1262749">
                  <a:extLst>
                    <a:ext uri="{9D8B030D-6E8A-4147-A177-3AD203B41FA5}">
                      <a16:colId xmlns:a16="http://schemas.microsoft.com/office/drawing/2014/main" val="1739162021"/>
                    </a:ext>
                  </a:extLst>
                </a:gridCol>
                <a:gridCol w="2777513">
                  <a:extLst>
                    <a:ext uri="{9D8B030D-6E8A-4147-A177-3AD203B41FA5}">
                      <a16:colId xmlns:a16="http://schemas.microsoft.com/office/drawing/2014/main" val="2701354305"/>
                    </a:ext>
                  </a:extLst>
                </a:gridCol>
                <a:gridCol w="5049211">
                  <a:extLst>
                    <a:ext uri="{9D8B030D-6E8A-4147-A177-3AD203B41FA5}">
                      <a16:colId xmlns:a16="http://schemas.microsoft.com/office/drawing/2014/main" val="2583535905"/>
                    </a:ext>
                  </a:extLst>
                </a:gridCol>
              </a:tblGrid>
              <a:tr h="424834">
                <a:tc>
                  <a:txBody>
                    <a:bodyPr/>
                    <a:lstStyle/>
                    <a:p>
                      <a:pPr marL="201295">
                        <a:lnSpc>
                          <a:spcPct val="150000"/>
                        </a:lnSpc>
                        <a:spcAft>
                          <a:spcPts val="0"/>
                        </a:spcAft>
                      </a:pPr>
                      <a:r>
                        <a:rPr lang="lv-LV" sz="1200" b="1" dirty="0" err="1">
                          <a:effectLst>
                            <a:outerShdw blurRad="38100" dist="38100" dir="2700000" algn="tl">
                              <a:srgbClr val="000000">
                                <a:alpha val="43137"/>
                              </a:srgbClr>
                            </a:outerShdw>
                          </a:effectLst>
                        </a:rPr>
                        <a:t>N.p.k</a:t>
                      </a:r>
                      <a:r>
                        <a:rPr lang="lv-LV" sz="1200" b="1" dirty="0">
                          <a:effectLst>
                            <a:outerShdw blurRad="38100" dist="38100" dir="2700000" algn="tl">
                              <a:srgbClr val="000000">
                                <a:alpha val="43137"/>
                              </a:srgbClr>
                            </a:outerShdw>
                          </a:effectLst>
                        </a:rPr>
                        <a:t>.</a:t>
                      </a:r>
                      <a:endParaRPr lang="en-GB" sz="1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tc>
                <a:tc>
                  <a:txBody>
                    <a:bodyPr/>
                    <a:lstStyle/>
                    <a:p>
                      <a:pPr>
                        <a:lnSpc>
                          <a:spcPct val="150000"/>
                        </a:lnSpc>
                        <a:spcAft>
                          <a:spcPts val="0"/>
                        </a:spcAft>
                      </a:pPr>
                      <a:r>
                        <a:rPr lang="en-GB" sz="1200" b="1" dirty="0" err="1">
                          <a:effectLst>
                            <a:outerShdw blurRad="38100" dist="38100" dir="2700000" algn="tl">
                              <a:srgbClr val="000000">
                                <a:alpha val="43137"/>
                              </a:srgbClr>
                            </a:outerShdw>
                          </a:effectLst>
                        </a:rPr>
                        <a:t>Filiāles</a:t>
                      </a:r>
                      <a:r>
                        <a:rPr lang="en-GB" sz="1200" b="1" dirty="0">
                          <a:effectLst>
                            <a:outerShdw blurRad="38100" dist="38100" dir="2700000" algn="tl">
                              <a:srgbClr val="000000">
                                <a:alpha val="43137"/>
                              </a:srgbClr>
                            </a:outerShdw>
                          </a:effectLst>
                        </a:rPr>
                        <a:t> </a:t>
                      </a:r>
                      <a:r>
                        <a:rPr lang="en-GB" sz="1200" b="1" dirty="0" err="1">
                          <a:effectLst>
                            <a:outerShdw blurRad="38100" dist="38100" dir="2700000" algn="tl">
                              <a:srgbClr val="000000">
                                <a:alpha val="43137"/>
                              </a:srgbClr>
                            </a:outerShdw>
                          </a:effectLst>
                        </a:rPr>
                        <a:t>teritorija</a:t>
                      </a:r>
                      <a:r>
                        <a:rPr lang="en-GB" sz="1200" b="1" dirty="0">
                          <a:effectLst>
                            <a:outerShdw blurRad="38100" dist="38100" dir="2700000" algn="tl">
                              <a:srgbClr val="000000">
                                <a:alpha val="43137"/>
                              </a:srgbClr>
                            </a:outerShdw>
                          </a:effectLst>
                        </a:rPr>
                        <a:t> </a:t>
                      </a:r>
                      <a:r>
                        <a:rPr lang="lv-LV" sz="1200" b="1" dirty="0">
                          <a:effectLst>
                            <a:outerShdw blurRad="38100" dist="38100" dir="2700000" algn="tl">
                              <a:srgbClr val="000000">
                                <a:alpha val="43137"/>
                              </a:srgbClr>
                            </a:outerShdw>
                          </a:effectLst>
                        </a:rPr>
                        <a:t>Rēzeknes novadā</a:t>
                      </a:r>
                      <a:endParaRPr lang="en-GB" sz="1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tc>
                <a:tc>
                  <a:txBody>
                    <a:bodyPr/>
                    <a:lstStyle/>
                    <a:p>
                      <a:pPr algn="ctr">
                        <a:lnSpc>
                          <a:spcPct val="150000"/>
                        </a:lnSpc>
                        <a:spcAft>
                          <a:spcPts val="0"/>
                        </a:spcAft>
                      </a:pPr>
                      <a:r>
                        <a:rPr lang="en-GB" sz="1200" b="1" dirty="0" err="1">
                          <a:effectLst>
                            <a:outerShdw blurRad="38100" dist="38100" dir="2700000" algn="tl">
                              <a:srgbClr val="000000">
                                <a:alpha val="43137"/>
                              </a:srgbClr>
                            </a:outerShdw>
                          </a:effectLst>
                        </a:rPr>
                        <a:t>Filiāles</a:t>
                      </a:r>
                      <a:r>
                        <a:rPr lang="en-GB" sz="1200" b="1" dirty="0">
                          <a:effectLst>
                            <a:outerShdw blurRad="38100" dist="38100" dir="2700000" algn="tl">
                              <a:srgbClr val="000000">
                                <a:alpha val="43137"/>
                              </a:srgbClr>
                            </a:outerShdw>
                          </a:effectLst>
                        </a:rPr>
                        <a:t> </a:t>
                      </a:r>
                      <a:r>
                        <a:rPr lang="en-GB" sz="1200" b="1" dirty="0" err="1">
                          <a:effectLst>
                            <a:outerShdw blurRad="38100" dist="38100" dir="2700000" algn="tl">
                              <a:srgbClr val="000000">
                                <a:alpha val="43137"/>
                              </a:srgbClr>
                            </a:outerShdw>
                          </a:effectLst>
                        </a:rPr>
                        <a:t>koordinators</a:t>
                      </a:r>
                      <a:endParaRPr lang="en-GB" sz="1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tc>
                <a:extLst>
                  <a:ext uri="{0D108BD9-81ED-4DB2-BD59-A6C34878D82A}">
                    <a16:rowId xmlns:a16="http://schemas.microsoft.com/office/drawing/2014/main" val="3700687358"/>
                  </a:ext>
                </a:extLst>
              </a:tr>
              <a:tr h="209749">
                <a:tc rowSpan="5">
                  <a:txBody>
                    <a:bodyPr/>
                    <a:lstStyle/>
                    <a:p>
                      <a:pPr marL="0" lvl="0" indent="0" algn="ctr">
                        <a:lnSpc>
                          <a:spcPct val="150000"/>
                        </a:lnSpc>
                        <a:spcAft>
                          <a:spcPts val="0"/>
                        </a:spcAft>
                        <a:buFont typeface="+mj-lt"/>
                        <a:buNone/>
                        <a:tabLst>
                          <a:tab pos="457200" algn="l"/>
                        </a:tabLst>
                      </a:pPr>
                      <a:r>
                        <a:rPr lang="en-GB" sz="1200" b="1" dirty="0">
                          <a:effectLst>
                            <a:outerShdw blurRad="38100" dist="38100" dir="2700000" algn="tl">
                              <a:srgbClr val="000000">
                                <a:alpha val="43137"/>
                              </a:srgbClr>
                            </a:outerShdw>
                          </a:effectLst>
                        </a:rPr>
                        <a:t>1.filiāle</a:t>
                      </a:r>
                      <a:endParaRPr lang="lv-LV" sz="1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solidFill>
                      <a:schemeClr val="accent1">
                        <a:lumMod val="40000"/>
                        <a:lumOff val="60000"/>
                      </a:schemeClr>
                    </a:solidFill>
                  </a:tcPr>
                </a:tc>
                <a:tc>
                  <a:txBody>
                    <a:bodyPr/>
                    <a:lstStyle/>
                    <a:p>
                      <a:pPr>
                        <a:lnSpc>
                          <a:spcPct val="150000"/>
                        </a:lnSpc>
                        <a:spcAft>
                          <a:spcPts val="0"/>
                        </a:spcAft>
                      </a:pPr>
                      <a:r>
                        <a:rPr lang="lv-LV" sz="700" dirty="0">
                          <a:effectLst/>
                        </a:rPr>
                        <a:t>Gaigalavas pagasts</a:t>
                      </a:r>
                      <a:endParaRPr lang="en-GB"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solidFill>
                      <a:schemeClr val="accent1">
                        <a:lumMod val="40000"/>
                        <a:lumOff val="60000"/>
                      </a:schemeClr>
                    </a:solidFill>
                  </a:tcPr>
                </a:tc>
                <a:tc rowSpan="5">
                  <a:txBody>
                    <a:bodyPr/>
                    <a:lstStyle/>
                    <a:p>
                      <a:pPr algn="ctr">
                        <a:lnSpc>
                          <a:spcPct val="150000"/>
                        </a:lnSpc>
                        <a:spcAft>
                          <a:spcPts val="0"/>
                        </a:spcAft>
                      </a:pPr>
                      <a:r>
                        <a:rPr lang="lv-LV" sz="1200" b="1" dirty="0">
                          <a:effectLst>
                            <a:outerShdw blurRad="38100" dist="38100" dir="2700000" algn="tl">
                              <a:srgbClr val="000000">
                                <a:alpha val="43137"/>
                              </a:srgbClr>
                            </a:outerShdw>
                          </a:effectLst>
                        </a:rPr>
                        <a:t>Ingūna </a:t>
                      </a:r>
                      <a:r>
                        <a:rPr lang="lv-LV" sz="1200" b="1" dirty="0" err="1">
                          <a:effectLst>
                            <a:outerShdw blurRad="38100" dist="38100" dir="2700000" algn="tl">
                              <a:srgbClr val="000000">
                                <a:alpha val="43137"/>
                              </a:srgbClr>
                            </a:outerShdw>
                          </a:effectLst>
                        </a:rPr>
                        <a:t>Semule</a:t>
                      </a:r>
                      <a:endParaRPr lang="en-GB" sz="1200" b="1" dirty="0">
                        <a:effectLst>
                          <a:outerShdw blurRad="38100" dist="38100" dir="2700000" algn="tl">
                            <a:srgbClr val="000000">
                              <a:alpha val="43137"/>
                            </a:srgbClr>
                          </a:outerShdw>
                        </a:effectLst>
                      </a:endParaRPr>
                    </a:p>
                    <a:p>
                      <a:pPr algn="ctr">
                        <a:lnSpc>
                          <a:spcPct val="150000"/>
                        </a:lnSpc>
                        <a:spcAft>
                          <a:spcPts val="0"/>
                        </a:spcAft>
                      </a:pPr>
                      <a:r>
                        <a:rPr lang="lv-LV" sz="1200" b="1" dirty="0">
                          <a:effectLst>
                            <a:outerShdw blurRad="38100" dist="38100" dir="2700000" algn="tl">
                              <a:srgbClr val="000000">
                                <a:alpha val="43137"/>
                              </a:srgbClr>
                            </a:outerShdw>
                          </a:effectLst>
                        </a:rPr>
                        <a:t>tālr. +371 28670203</a:t>
                      </a:r>
                      <a:endParaRPr lang="en-GB" sz="1200" b="1" dirty="0">
                        <a:effectLst>
                          <a:outerShdw blurRad="38100" dist="38100" dir="2700000" algn="tl">
                            <a:srgbClr val="000000">
                              <a:alpha val="43137"/>
                            </a:srgbClr>
                          </a:outerShdw>
                        </a:effectLst>
                      </a:endParaRPr>
                    </a:p>
                    <a:p>
                      <a:pPr algn="ctr">
                        <a:lnSpc>
                          <a:spcPct val="150000"/>
                        </a:lnSpc>
                        <a:spcAft>
                          <a:spcPts val="0"/>
                        </a:spcAft>
                      </a:pPr>
                      <a:r>
                        <a:rPr lang="lv-LV" sz="1200" b="1" dirty="0">
                          <a:effectLst>
                            <a:outerShdw blurRad="38100" dist="38100" dir="2700000" algn="tl">
                              <a:srgbClr val="000000">
                                <a:alpha val="43137"/>
                              </a:srgbClr>
                            </a:outerShdw>
                          </a:effectLst>
                        </a:rPr>
                        <a:t>e-pasts: inguna.semule@gmail.lv</a:t>
                      </a:r>
                      <a:endParaRPr lang="en-GB" sz="1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nchor="ctr">
                    <a:solidFill>
                      <a:schemeClr val="accent1">
                        <a:lumMod val="40000"/>
                        <a:lumOff val="60000"/>
                      </a:schemeClr>
                    </a:solidFill>
                  </a:tcPr>
                </a:tc>
                <a:extLst>
                  <a:ext uri="{0D108BD9-81ED-4DB2-BD59-A6C34878D82A}">
                    <a16:rowId xmlns:a16="http://schemas.microsoft.com/office/drawing/2014/main" val="1173543465"/>
                  </a:ext>
                </a:extLst>
              </a:tr>
              <a:tr h="209749">
                <a:tc vMerge="1">
                  <a:txBody>
                    <a:bodyPr/>
                    <a:lstStyle/>
                    <a:p>
                      <a:pPr marL="342900" lvl="0" indent="-342900" algn="ctr">
                        <a:lnSpc>
                          <a:spcPct val="150000"/>
                        </a:lnSpc>
                        <a:spcAft>
                          <a:spcPts val="0"/>
                        </a:spcAft>
                        <a:buFont typeface="+mj-lt"/>
                        <a:buAutoNum type="arabicPeriod"/>
                        <a:tabLst>
                          <a:tab pos="457200" algn="l"/>
                        </a:tabLst>
                      </a:pPr>
                      <a:endParaRPr lang="lv-LV" sz="7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tc>
                <a:tc>
                  <a:txBody>
                    <a:bodyPr/>
                    <a:lstStyle/>
                    <a:p>
                      <a:pPr>
                        <a:lnSpc>
                          <a:spcPct val="150000"/>
                        </a:lnSpc>
                        <a:spcAft>
                          <a:spcPts val="0"/>
                        </a:spcAft>
                      </a:pPr>
                      <a:r>
                        <a:rPr lang="lv-LV" sz="700" dirty="0">
                          <a:effectLst/>
                        </a:rPr>
                        <a:t>Nagļu pagasts</a:t>
                      </a:r>
                      <a:endParaRPr lang="en-GB"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solidFill>
                      <a:schemeClr val="accent1">
                        <a:lumMod val="40000"/>
                        <a:lumOff val="60000"/>
                      </a:schemeClr>
                    </a:solidFill>
                  </a:tcPr>
                </a:tc>
                <a:tc vMerge="1">
                  <a:txBody>
                    <a:bodyPr/>
                    <a:lstStyle/>
                    <a:p>
                      <a:endParaRPr lang="en-GB"/>
                    </a:p>
                  </a:txBody>
                  <a:tcPr/>
                </a:tc>
                <a:extLst>
                  <a:ext uri="{0D108BD9-81ED-4DB2-BD59-A6C34878D82A}">
                    <a16:rowId xmlns:a16="http://schemas.microsoft.com/office/drawing/2014/main" val="2487173291"/>
                  </a:ext>
                </a:extLst>
              </a:tr>
              <a:tr h="209749">
                <a:tc vMerge="1">
                  <a:txBody>
                    <a:bodyPr/>
                    <a:lstStyle/>
                    <a:p>
                      <a:pPr marL="342900" lvl="0" indent="-342900" algn="ctr">
                        <a:lnSpc>
                          <a:spcPct val="150000"/>
                        </a:lnSpc>
                        <a:spcAft>
                          <a:spcPts val="0"/>
                        </a:spcAft>
                        <a:buFont typeface="+mj-lt"/>
                        <a:buAutoNum type="arabicPeriod"/>
                        <a:tabLst>
                          <a:tab pos="457200" algn="l"/>
                        </a:tabLst>
                      </a:pPr>
                      <a:endParaRPr lang="lv-LV" sz="7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tc>
                <a:tc>
                  <a:txBody>
                    <a:bodyPr/>
                    <a:lstStyle/>
                    <a:p>
                      <a:pPr>
                        <a:lnSpc>
                          <a:spcPct val="150000"/>
                        </a:lnSpc>
                        <a:spcAft>
                          <a:spcPts val="0"/>
                        </a:spcAft>
                      </a:pPr>
                      <a:r>
                        <a:rPr lang="lv-LV" sz="700" dirty="0">
                          <a:effectLst/>
                        </a:rPr>
                        <a:t>Rikavas pagasts</a:t>
                      </a:r>
                      <a:endParaRPr lang="en-GB"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solidFill>
                      <a:schemeClr val="accent1">
                        <a:lumMod val="40000"/>
                        <a:lumOff val="60000"/>
                      </a:schemeClr>
                    </a:solidFill>
                  </a:tcPr>
                </a:tc>
                <a:tc vMerge="1">
                  <a:txBody>
                    <a:bodyPr/>
                    <a:lstStyle/>
                    <a:p>
                      <a:endParaRPr lang="en-GB"/>
                    </a:p>
                  </a:txBody>
                  <a:tcPr/>
                </a:tc>
                <a:extLst>
                  <a:ext uri="{0D108BD9-81ED-4DB2-BD59-A6C34878D82A}">
                    <a16:rowId xmlns:a16="http://schemas.microsoft.com/office/drawing/2014/main" val="490488944"/>
                  </a:ext>
                </a:extLst>
              </a:tr>
              <a:tr h="209749">
                <a:tc vMerge="1">
                  <a:txBody>
                    <a:bodyPr/>
                    <a:lstStyle/>
                    <a:p>
                      <a:pPr marL="342900" lvl="0" indent="-342900" algn="ctr">
                        <a:lnSpc>
                          <a:spcPct val="150000"/>
                        </a:lnSpc>
                        <a:spcAft>
                          <a:spcPts val="0"/>
                        </a:spcAft>
                        <a:buFont typeface="+mj-lt"/>
                        <a:buAutoNum type="arabicPeriod"/>
                        <a:tabLst>
                          <a:tab pos="457200" algn="l"/>
                        </a:tabLst>
                      </a:pPr>
                      <a:endParaRPr lang="lv-LV" sz="7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tc>
                <a:tc>
                  <a:txBody>
                    <a:bodyPr/>
                    <a:lstStyle/>
                    <a:p>
                      <a:pPr>
                        <a:lnSpc>
                          <a:spcPct val="150000"/>
                        </a:lnSpc>
                        <a:spcAft>
                          <a:spcPts val="0"/>
                        </a:spcAft>
                      </a:pPr>
                      <a:r>
                        <a:rPr lang="lv-LV" sz="700" dirty="0">
                          <a:effectLst/>
                        </a:rPr>
                        <a:t>Dricānu pagasts</a:t>
                      </a:r>
                      <a:endParaRPr lang="en-GB"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solidFill>
                      <a:schemeClr val="accent1">
                        <a:lumMod val="40000"/>
                        <a:lumOff val="60000"/>
                      </a:schemeClr>
                    </a:solidFill>
                  </a:tcPr>
                </a:tc>
                <a:tc vMerge="1">
                  <a:txBody>
                    <a:bodyPr/>
                    <a:lstStyle/>
                    <a:p>
                      <a:endParaRPr lang="en-GB"/>
                    </a:p>
                  </a:txBody>
                  <a:tcPr/>
                </a:tc>
                <a:extLst>
                  <a:ext uri="{0D108BD9-81ED-4DB2-BD59-A6C34878D82A}">
                    <a16:rowId xmlns:a16="http://schemas.microsoft.com/office/drawing/2014/main" val="1920034719"/>
                  </a:ext>
                </a:extLst>
              </a:tr>
              <a:tr h="209749">
                <a:tc vMerge="1">
                  <a:txBody>
                    <a:bodyPr/>
                    <a:lstStyle/>
                    <a:p>
                      <a:pPr marL="342900" lvl="0" indent="-342900" algn="ctr">
                        <a:lnSpc>
                          <a:spcPct val="150000"/>
                        </a:lnSpc>
                        <a:spcAft>
                          <a:spcPts val="0"/>
                        </a:spcAft>
                        <a:buFont typeface="+mj-lt"/>
                        <a:buAutoNum type="arabicPeriod"/>
                        <a:tabLst>
                          <a:tab pos="457200" algn="l"/>
                        </a:tabLst>
                      </a:pPr>
                      <a:endParaRPr lang="lv-LV" sz="7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tc>
                <a:tc>
                  <a:txBody>
                    <a:bodyPr/>
                    <a:lstStyle/>
                    <a:p>
                      <a:pPr>
                        <a:lnSpc>
                          <a:spcPct val="150000"/>
                        </a:lnSpc>
                        <a:spcAft>
                          <a:spcPts val="0"/>
                        </a:spcAft>
                      </a:pPr>
                      <a:r>
                        <a:rPr lang="lv-LV" sz="700" dirty="0">
                          <a:effectLst/>
                        </a:rPr>
                        <a:t>Strūžānu pagasts</a:t>
                      </a:r>
                      <a:endParaRPr lang="en-GB"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solidFill>
                      <a:schemeClr val="accent1">
                        <a:lumMod val="40000"/>
                        <a:lumOff val="60000"/>
                      </a:schemeClr>
                    </a:solidFill>
                  </a:tcPr>
                </a:tc>
                <a:tc vMerge="1">
                  <a:txBody>
                    <a:bodyPr/>
                    <a:lstStyle/>
                    <a:p>
                      <a:endParaRPr lang="en-GB"/>
                    </a:p>
                  </a:txBody>
                  <a:tcPr/>
                </a:tc>
                <a:extLst>
                  <a:ext uri="{0D108BD9-81ED-4DB2-BD59-A6C34878D82A}">
                    <a16:rowId xmlns:a16="http://schemas.microsoft.com/office/drawing/2014/main" val="2169262714"/>
                  </a:ext>
                </a:extLst>
              </a:tr>
              <a:tr h="209749">
                <a:tc rowSpan="5">
                  <a:txBody>
                    <a:bodyPr/>
                    <a:lstStyle/>
                    <a:p>
                      <a:pPr marL="0" lvl="0" indent="0" algn="ctr">
                        <a:lnSpc>
                          <a:spcPct val="150000"/>
                        </a:lnSpc>
                        <a:spcAft>
                          <a:spcPts val="0"/>
                        </a:spcAft>
                        <a:buFont typeface="+mj-lt"/>
                        <a:buNone/>
                        <a:tabLst>
                          <a:tab pos="457200" algn="l"/>
                        </a:tabLst>
                      </a:pPr>
                      <a:r>
                        <a:rPr lang="en-GB" sz="1200" b="1" dirty="0">
                          <a:effectLst>
                            <a:outerShdw blurRad="38100" dist="38100" dir="2700000" algn="tl">
                              <a:srgbClr val="000000">
                                <a:alpha val="43137"/>
                              </a:srgbClr>
                            </a:outerShdw>
                          </a:effectLst>
                        </a:rPr>
                        <a:t>2. </a:t>
                      </a:r>
                      <a:r>
                        <a:rPr lang="en-GB" sz="1200" b="1" dirty="0" err="1">
                          <a:effectLst>
                            <a:outerShdw blurRad="38100" dist="38100" dir="2700000" algn="tl">
                              <a:srgbClr val="000000">
                                <a:alpha val="43137"/>
                              </a:srgbClr>
                            </a:outerShdw>
                          </a:effectLst>
                        </a:rPr>
                        <a:t>filiāle</a:t>
                      </a:r>
                      <a:endParaRPr lang="lv-LV" sz="1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tc>
                <a:tc>
                  <a:txBody>
                    <a:bodyPr/>
                    <a:lstStyle/>
                    <a:p>
                      <a:pPr>
                        <a:lnSpc>
                          <a:spcPct val="150000"/>
                        </a:lnSpc>
                        <a:spcAft>
                          <a:spcPts val="0"/>
                        </a:spcAft>
                      </a:pPr>
                      <a:r>
                        <a:rPr lang="lv-LV" sz="700">
                          <a:effectLst/>
                        </a:rPr>
                        <a:t>Nautrēnu pagasts</a:t>
                      </a:r>
                      <a:endParaRPr lang="en-GB"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tc>
                <a:tc rowSpan="5">
                  <a:txBody>
                    <a:bodyPr/>
                    <a:lstStyle/>
                    <a:p>
                      <a:pPr algn="ctr">
                        <a:lnSpc>
                          <a:spcPct val="150000"/>
                        </a:lnSpc>
                        <a:spcAft>
                          <a:spcPts val="0"/>
                        </a:spcAft>
                      </a:pPr>
                      <a:r>
                        <a:rPr lang="lv-LV" sz="1200" b="1" dirty="0">
                          <a:effectLst>
                            <a:outerShdw blurRad="38100" dist="38100" dir="2700000" algn="tl">
                              <a:srgbClr val="000000">
                                <a:alpha val="43137"/>
                              </a:srgbClr>
                            </a:outerShdw>
                          </a:effectLst>
                        </a:rPr>
                        <a:t>Velga Lāce</a:t>
                      </a:r>
                      <a:endParaRPr lang="en-GB" sz="1200" b="1" dirty="0">
                        <a:effectLst>
                          <a:outerShdw blurRad="38100" dist="38100" dir="2700000" algn="tl">
                            <a:srgbClr val="000000">
                              <a:alpha val="43137"/>
                            </a:srgbClr>
                          </a:outerShdw>
                        </a:effectLst>
                      </a:endParaRPr>
                    </a:p>
                    <a:p>
                      <a:pPr algn="ctr">
                        <a:lnSpc>
                          <a:spcPct val="150000"/>
                        </a:lnSpc>
                        <a:spcAft>
                          <a:spcPts val="0"/>
                        </a:spcAft>
                      </a:pPr>
                      <a:r>
                        <a:rPr lang="lv-LV" sz="1200" b="1" dirty="0">
                          <a:effectLst>
                            <a:outerShdw blurRad="38100" dist="38100" dir="2700000" algn="tl">
                              <a:srgbClr val="000000">
                                <a:alpha val="43137"/>
                              </a:srgbClr>
                            </a:outerShdw>
                          </a:effectLst>
                        </a:rPr>
                        <a:t>tālr. +371 26670347</a:t>
                      </a:r>
                      <a:endParaRPr lang="en-GB" sz="1200" b="1" dirty="0">
                        <a:effectLst>
                          <a:outerShdw blurRad="38100" dist="38100" dir="2700000" algn="tl">
                            <a:srgbClr val="000000">
                              <a:alpha val="43137"/>
                            </a:srgbClr>
                          </a:outerShdw>
                        </a:effectLst>
                      </a:endParaRPr>
                    </a:p>
                    <a:p>
                      <a:pPr algn="ctr">
                        <a:lnSpc>
                          <a:spcPct val="150000"/>
                        </a:lnSpc>
                        <a:spcAft>
                          <a:spcPts val="0"/>
                        </a:spcAft>
                      </a:pPr>
                      <a:r>
                        <a:rPr lang="lv-LV" sz="1200" b="1" dirty="0" err="1">
                          <a:effectLst>
                            <a:outerShdw blurRad="38100" dist="38100" dir="2700000" algn="tl">
                              <a:srgbClr val="000000">
                                <a:alpha val="43137"/>
                              </a:srgbClr>
                            </a:outerShdw>
                          </a:effectLst>
                        </a:rPr>
                        <a:t>e-pasts:velgalace@gmail.com</a:t>
                      </a:r>
                      <a:endParaRPr lang="en-GB" sz="1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nchor="ctr"/>
                </a:tc>
                <a:extLst>
                  <a:ext uri="{0D108BD9-81ED-4DB2-BD59-A6C34878D82A}">
                    <a16:rowId xmlns:a16="http://schemas.microsoft.com/office/drawing/2014/main" val="661291472"/>
                  </a:ext>
                </a:extLst>
              </a:tr>
              <a:tr h="209749">
                <a:tc vMerge="1">
                  <a:txBody>
                    <a:bodyPr/>
                    <a:lstStyle/>
                    <a:p>
                      <a:pPr marL="342900" lvl="0" indent="-342900" algn="ctr">
                        <a:lnSpc>
                          <a:spcPct val="150000"/>
                        </a:lnSpc>
                        <a:spcAft>
                          <a:spcPts val="0"/>
                        </a:spcAft>
                        <a:buFont typeface="+mj-lt"/>
                        <a:buAutoNum type="arabicPeriod"/>
                        <a:tabLst>
                          <a:tab pos="457200" algn="l"/>
                        </a:tabLst>
                      </a:pPr>
                      <a:endParaRPr lang="lv-LV" sz="7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tc>
                <a:tc>
                  <a:txBody>
                    <a:bodyPr/>
                    <a:lstStyle/>
                    <a:p>
                      <a:pPr>
                        <a:lnSpc>
                          <a:spcPct val="150000"/>
                        </a:lnSpc>
                        <a:spcAft>
                          <a:spcPts val="0"/>
                        </a:spcAft>
                      </a:pPr>
                      <a:r>
                        <a:rPr lang="lv-LV" sz="700" dirty="0">
                          <a:effectLst/>
                        </a:rPr>
                        <a:t>Ilzeskalna pagasts</a:t>
                      </a:r>
                      <a:endParaRPr lang="en-GB"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tc>
                <a:tc vMerge="1">
                  <a:txBody>
                    <a:bodyPr/>
                    <a:lstStyle/>
                    <a:p>
                      <a:endParaRPr lang="en-GB"/>
                    </a:p>
                  </a:txBody>
                  <a:tcPr/>
                </a:tc>
                <a:extLst>
                  <a:ext uri="{0D108BD9-81ED-4DB2-BD59-A6C34878D82A}">
                    <a16:rowId xmlns:a16="http://schemas.microsoft.com/office/drawing/2014/main" val="2105823683"/>
                  </a:ext>
                </a:extLst>
              </a:tr>
              <a:tr h="209749">
                <a:tc vMerge="1">
                  <a:txBody>
                    <a:bodyPr/>
                    <a:lstStyle/>
                    <a:p>
                      <a:pPr marL="342900" lvl="0" indent="-342900" algn="ctr">
                        <a:lnSpc>
                          <a:spcPct val="150000"/>
                        </a:lnSpc>
                        <a:spcAft>
                          <a:spcPts val="0"/>
                        </a:spcAft>
                        <a:buFont typeface="+mj-lt"/>
                        <a:buAutoNum type="arabicPeriod"/>
                        <a:tabLst>
                          <a:tab pos="457200" algn="l"/>
                        </a:tabLst>
                      </a:pPr>
                      <a:endParaRPr lang="lv-LV" sz="7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tc>
                <a:tc>
                  <a:txBody>
                    <a:bodyPr/>
                    <a:lstStyle/>
                    <a:p>
                      <a:pPr>
                        <a:lnSpc>
                          <a:spcPct val="150000"/>
                        </a:lnSpc>
                        <a:spcAft>
                          <a:spcPts val="0"/>
                        </a:spcAft>
                      </a:pPr>
                      <a:r>
                        <a:rPr lang="lv-LV" sz="700" dirty="0">
                          <a:effectLst/>
                        </a:rPr>
                        <a:t>Bērzgales pagasts</a:t>
                      </a:r>
                      <a:endParaRPr lang="en-GB"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tc>
                <a:tc vMerge="1">
                  <a:txBody>
                    <a:bodyPr/>
                    <a:lstStyle/>
                    <a:p>
                      <a:endParaRPr lang="en-GB"/>
                    </a:p>
                  </a:txBody>
                  <a:tcPr/>
                </a:tc>
                <a:extLst>
                  <a:ext uri="{0D108BD9-81ED-4DB2-BD59-A6C34878D82A}">
                    <a16:rowId xmlns:a16="http://schemas.microsoft.com/office/drawing/2014/main" val="696351080"/>
                  </a:ext>
                </a:extLst>
              </a:tr>
              <a:tr h="209749">
                <a:tc vMerge="1">
                  <a:txBody>
                    <a:bodyPr/>
                    <a:lstStyle/>
                    <a:p>
                      <a:pPr marL="342900" lvl="0" indent="-342900" algn="ctr">
                        <a:lnSpc>
                          <a:spcPct val="150000"/>
                        </a:lnSpc>
                        <a:spcAft>
                          <a:spcPts val="0"/>
                        </a:spcAft>
                        <a:buFont typeface="+mj-lt"/>
                        <a:buAutoNum type="arabicPeriod"/>
                        <a:tabLst>
                          <a:tab pos="457200" algn="l"/>
                        </a:tabLst>
                      </a:pPr>
                      <a:endParaRPr lang="lv-LV" sz="7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tc>
                <a:tc>
                  <a:txBody>
                    <a:bodyPr/>
                    <a:lstStyle/>
                    <a:p>
                      <a:pPr>
                        <a:lnSpc>
                          <a:spcPct val="150000"/>
                        </a:lnSpc>
                        <a:spcAft>
                          <a:spcPts val="0"/>
                        </a:spcAft>
                      </a:pPr>
                      <a:r>
                        <a:rPr lang="lv-LV" sz="700" dirty="0">
                          <a:effectLst/>
                        </a:rPr>
                        <a:t>Lendžu pagasts</a:t>
                      </a:r>
                      <a:endParaRPr lang="en-GB"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tc>
                <a:tc vMerge="1">
                  <a:txBody>
                    <a:bodyPr/>
                    <a:lstStyle/>
                    <a:p>
                      <a:endParaRPr lang="en-GB"/>
                    </a:p>
                  </a:txBody>
                  <a:tcPr/>
                </a:tc>
                <a:extLst>
                  <a:ext uri="{0D108BD9-81ED-4DB2-BD59-A6C34878D82A}">
                    <a16:rowId xmlns:a16="http://schemas.microsoft.com/office/drawing/2014/main" val="3867537327"/>
                  </a:ext>
                </a:extLst>
              </a:tr>
              <a:tr h="209749">
                <a:tc vMerge="1">
                  <a:txBody>
                    <a:bodyPr/>
                    <a:lstStyle/>
                    <a:p>
                      <a:pPr marL="342900" lvl="0" indent="-342900" algn="ctr">
                        <a:lnSpc>
                          <a:spcPct val="150000"/>
                        </a:lnSpc>
                        <a:spcAft>
                          <a:spcPts val="0"/>
                        </a:spcAft>
                        <a:buFont typeface="+mj-lt"/>
                        <a:buAutoNum type="arabicPeriod"/>
                        <a:tabLst>
                          <a:tab pos="457200" algn="l"/>
                        </a:tabLst>
                      </a:pPr>
                      <a:endParaRPr lang="lv-LV" sz="7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tc>
                <a:tc>
                  <a:txBody>
                    <a:bodyPr/>
                    <a:lstStyle/>
                    <a:p>
                      <a:pPr>
                        <a:lnSpc>
                          <a:spcPct val="150000"/>
                        </a:lnSpc>
                        <a:spcAft>
                          <a:spcPts val="0"/>
                        </a:spcAft>
                      </a:pPr>
                      <a:r>
                        <a:rPr lang="lv-LV" sz="700" dirty="0">
                          <a:effectLst/>
                        </a:rPr>
                        <a:t>Vērēmu pagasts</a:t>
                      </a:r>
                      <a:endParaRPr lang="en-GB"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tc>
                <a:tc vMerge="1">
                  <a:txBody>
                    <a:bodyPr/>
                    <a:lstStyle/>
                    <a:p>
                      <a:endParaRPr lang="en-GB"/>
                    </a:p>
                  </a:txBody>
                  <a:tcPr/>
                </a:tc>
                <a:extLst>
                  <a:ext uri="{0D108BD9-81ED-4DB2-BD59-A6C34878D82A}">
                    <a16:rowId xmlns:a16="http://schemas.microsoft.com/office/drawing/2014/main" val="1759481861"/>
                  </a:ext>
                </a:extLst>
              </a:tr>
              <a:tr h="209749">
                <a:tc rowSpan="5">
                  <a:txBody>
                    <a:bodyPr/>
                    <a:lstStyle/>
                    <a:p>
                      <a:pPr marL="0" lvl="0" indent="0" algn="ctr">
                        <a:lnSpc>
                          <a:spcPct val="150000"/>
                        </a:lnSpc>
                        <a:spcAft>
                          <a:spcPts val="0"/>
                        </a:spcAft>
                        <a:buFont typeface="+mj-lt"/>
                        <a:buNone/>
                        <a:tabLst>
                          <a:tab pos="457200" algn="l"/>
                        </a:tabLst>
                      </a:pPr>
                      <a:r>
                        <a:rPr lang="en-GB" sz="1200" b="1" dirty="0">
                          <a:effectLst>
                            <a:outerShdw blurRad="38100" dist="38100" dir="2700000" algn="tl">
                              <a:srgbClr val="000000">
                                <a:alpha val="43137"/>
                              </a:srgbClr>
                            </a:outerShdw>
                          </a:effectLst>
                        </a:rPr>
                        <a:t>3.filiāle</a:t>
                      </a:r>
                      <a:endParaRPr lang="lv-LV" sz="1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solidFill>
                      <a:schemeClr val="accent1">
                        <a:lumMod val="40000"/>
                        <a:lumOff val="60000"/>
                      </a:schemeClr>
                    </a:solidFill>
                  </a:tcPr>
                </a:tc>
                <a:tc>
                  <a:txBody>
                    <a:bodyPr/>
                    <a:lstStyle/>
                    <a:p>
                      <a:pPr>
                        <a:lnSpc>
                          <a:spcPct val="150000"/>
                        </a:lnSpc>
                        <a:spcAft>
                          <a:spcPts val="0"/>
                        </a:spcAft>
                      </a:pPr>
                      <a:r>
                        <a:rPr lang="lv-LV" sz="700" dirty="0">
                          <a:effectLst/>
                        </a:rPr>
                        <a:t>Kantinieku pagasts</a:t>
                      </a:r>
                      <a:endParaRPr lang="en-GB"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solidFill>
                      <a:schemeClr val="accent1">
                        <a:lumMod val="40000"/>
                        <a:lumOff val="60000"/>
                      </a:schemeClr>
                    </a:solidFill>
                  </a:tcPr>
                </a:tc>
                <a:tc rowSpan="5">
                  <a:txBody>
                    <a:bodyPr/>
                    <a:lstStyle/>
                    <a:p>
                      <a:pPr algn="ctr">
                        <a:lnSpc>
                          <a:spcPct val="150000"/>
                        </a:lnSpc>
                        <a:spcAft>
                          <a:spcPts val="0"/>
                        </a:spcAft>
                      </a:pPr>
                      <a:r>
                        <a:rPr lang="lv-LV" sz="1200" b="1" dirty="0">
                          <a:effectLst>
                            <a:outerShdw blurRad="38100" dist="38100" dir="2700000" algn="tl">
                              <a:srgbClr val="000000">
                                <a:alpha val="43137"/>
                              </a:srgbClr>
                            </a:outerShdw>
                          </a:effectLst>
                        </a:rPr>
                        <a:t>Kristīne </a:t>
                      </a:r>
                      <a:r>
                        <a:rPr lang="lv-LV" sz="1200" b="1" dirty="0" err="1">
                          <a:effectLst>
                            <a:outerShdw blurRad="38100" dist="38100" dir="2700000" algn="tl">
                              <a:srgbClr val="000000">
                                <a:alpha val="43137"/>
                              </a:srgbClr>
                            </a:outerShdw>
                          </a:effectLst>
                        </a:rPr>
                        <a:t>Rimša</a:t>
                      </a:r>
                      <a:endParaRPr lang="en-GB" sz="1200" b="1" dirty="0">
                        <a:effectLst>
                          <a:outerShdw blurRad="38100" dist="38100" dir="2700000" algn="tl">
                            <a:srgbClr val="000000">
                              <a:alpha val="43137"/>
                            </a:srgbClr>
                          </a:outerShdw>
                        </a:effectLst>
                      </a:endParaRPr>
                    </a:p>
                    <a:p>
                      <a:pPr algn="ctr">
                        <a:lnSpc>
                          <a:spcPct val="150000"/>
                        </a:lnSpc>
                        <a:spcAft>
                          <a:spcPts val="0"/>
                        </a:spcAft>
                      </a:pPr>
                      <a:r>
                        <a:rPr lang="lv-LV" sz="1200" b="1" dirty="0">
                          <a:effectLst>
                            <a:outerShdw blurRad="38100" dist="38100" dir="2700000" algn="tl">
                              <a:srgbClr val="000000">
                                <a:alpha val="43137"/>
                              </a:srgbClr>
                            </a:outerShdw>
                          </a:effectLst>
                        </a:rPr>
                        <a:t>tālr. +37126466734</a:t>
                      </a:r>
                      <a:endParaRPr lang="en-GB" sz="1200" b="1" dirty="0">
                        <a:effectLst>
                          <a:outerShdw blurRad="38100" dist="38100" dir="2700000" algn="tl">
                            <a:srgbClr val="000000">
                              <a:alpha val="43137"/>
                            </a:srgbClr>
                          </a:outerShdw>
                        </a:effectLst>
                      </a:endParaRPr>
                    </a:p>
                    <a:p>
                      <a:pPr algn="ctr">
                        <a:lnSpc>
                          <a:spcPct val="150000"/>
                        </a:lnSpc>
                        <a:spcAft>
                          <a:spcPts val="0"/>
                        </a:spcAft>
                      </a:pPr>
                      <a:r>
                        <a:rPr lang="lv-LV" sz="1200" b="1" dirty="0">
                          <a:effectLst>
                            <a:outerShdw blurRad="38100" dist="38100" dir="2700000" algn="tl">
                              <a:srgbClr val="000000">
                                <a:alpha val="43137"/>
                              </a:srgbClr>
                            </a:outerShdw>
                          </a:effectLst>
                        </a:rPr>
                        <a:t>e-pasts: kristine-rimsa@inbox.lv</a:t>
                      </a:r>
                      <a:endParaRPr lang="en-GB" sz="1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nchor="ctr">
                    <a:solidFill>
                      <a:schemeClr val="accent1">
                        <a:lumMod val="40000"/>
                        <a:lumOff val="60000"/>
                      </a:schemeClr>
                    </a:solidFill>
                  </a:tcPr>
                </a:tc>
                <a:extLst>
                  <a:ext uri="{0D108BD9-81ED-4DB2-BD59-A6C34878D82A}">
                    <a16:rowId xmlns:a16="http://schemas.microsoft.com/office/drawing/2014/main" val="333452613"/>
                  </a:ext>
                </a:extLst>
              </a:tr>
              <a:tr h="209749">
                <a:tc vMerge="1">
                  <a:txBody>
                    <a:bodyPr/>
                    <a:lstStyle/>
                    <a:p>
                      <a:pPr marL="342900" lvl="0" indent="-342900" algn="ctr">
                        <a:lnSpc>
                          <a:spcPct val="150000"/>
                        </a:lnSpc>
                        <a:spcAft>
                          <a:spcPts val="0"/>
                        </a:spcAft>
                        <a:buFont typeface="+mj-lt"/>
                        <a:buAutoNum type="arabicPeriod"/>
                        <a:tabLst>
                          <a:tab pos="457200" algn="l"/>
                        </a:tabLst>
                      </a:pPr>
                      <a:endParaRPr lang="lv-LV" sz="7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tc>
                <a:tc>
                  <a:txBody>
                    <a:bodyPr/>
                    <a:lstStyle/>
                    <a:p>
                      <a:pPr>
                        <a:lnSpc>
                          <a:spcPct val="150000"/>
                        </a:lnSpc>
                        <a:spcAft>
                          <a:spcPts val="0"/>
                        </a:spcAft>
                      </a:pPr>
                      <a:r>
                        <a:rPr lang="lv-LV" sz="700" dirty="0">
                          <a:effectLst/>
                        </a:rPr>
                        <a:t>Sakstagala pagasts</a:t>
                      </a:r>
                      <a:endParaRPr lang="en-GB"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solidFill>
                      <a:schemeClr val="accent1">
                        <a:lumMod val="40000"/>
                        <a:lumOff val="60000"/>
                      </a:schemeClr>
                    </a:solidFill>
                  </a:tcPr>
                </a:tc>
                <a:tc vMerge="1">
                  <a:txBody>
                    <a:bodyPr/>
                    <a:lstStyle/>
                    <a:p>
                      <a:endParaRPr lang="en-GB"/>
                    </a:p>
                  </a:txBody>
                  <a:tcPr/>
                </a:tc>
                <a:extLst>
                  <a:ext uri="{0D108BD9-81ED-4DB2-BD59-A6C34878D82A}">
                    <a16:rowId xmlns:a16="http://schemas.microsoft.com/office/drawing/2014/main" val="2553691536"/>
                  </a:ext>
                </a:extLst>
              </a:tr>
              <a:tr h="209749">
                <a:tc vMerge="1">
                  <a:txBody>
                    <a:bodyPr/>
                    <a:lstStyle/>
                    <a:p>
                      <a:pPr marL="342900" lvl="0" indent="-342900" algn="ctr">
                        <a:lnSpc>
                          <a:spcPct val="150000"/>
                        </a:lnSpc>
                        <a:spcAft>
                          <a:spcPts val="0"/>
                        </a:spcAft>
                        <a:buFont typeface="+mj-lt"/>
                        <a:buAutoNum type="arabicPeriod"/>
                        <a:tabLst>
                          <a:tab pos="457200" algn="l"/>
                        </a:tabLst>
                      </a:pPr>
                      <a:endParaRPr lang="lv-LV" sz="7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tc>
                <a:tc>
                  <a:txBody>
                    <a:bodyPr/>
                    <a:lstStyle/>
                    <a:p>
                      <a:pPr>
                        <a:lnSpc>
                          <a:spcPct val="150000"/>
                        </a:lnSpc>
                        <a:spcAft>
                          <a:spcPts val="0"/>
                        </a:spcAft>
                      </a:pPr>
                      <a:r>
                        <a:rPr lang="lv-LV" sz="700" dirty="0" err="1">
                          <a:effectLst/>
                        </a:rPr>
                        <a:t>Audriņupagasts</a:t>
                      </a:r>
                      <a:endParaRPr lang="en-GB"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solidFill>
                      <a:schemeClr val="accent1">
                        <a:lumMod val="40000"/>
                        <a:lumOff val="60000"/>
                      </a:schemeClr>
                    </a:solidFill>
                  </a:tcPr>
                </a:tc>
                <a:tc vMerge="1">
                  <a:txBody>
                    <a:bodyPr/>
                    <a:lstStyle/>
                    <a:p>
                      <a:endParaRPr lang="en-GB"/>
                    </a:p>
                  </a:txBody>
                  <a:tcPr/>
                </a:tc>
                <a:extLst>
                  <a:ext uri="{0D108BD9-81ED-4DB2-BD59-A6C34878D82A}">
                    <a16:rowId xmlns:a16="http://schemas.microsoft.com/office/drawing/2014/main" val="3830431287"/>
                  </a:ext>
                </a:extLst>
              </a:tr>
              <a:tr h="209749">
                <a:tc vMerge="1">
                  <a:txBody>
                    <a:bodyPr/>
                    <a:lstStyle/>
                    <a:p>
                      <a:pPr marL="342900" lvl="0" indent="-342900" algn="ctr">
                        <a:lnSpc>
                          <a:spcPct val="150000"/>
                        </a:lnSpc>
                        <a:spcAft>
                          <a:spcPts val="0"/>
                        </a:spcAft>
                        <a:buFont typeface="+mj-lt"/>
                        <a:buAutoNum type="arabicPeriod"/>
                        <a:tabLst>
                          <a:tab pos="457200" algn="l"/>
                        </a:tabLst>
                      </a:pPr>
                      <a:endParaRPr lang="lv-LV" sz="7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tc>
                <a:tc>
                  <a:txBody>
                    <a:bodyPr/>
                    <a:lstStyle/>
                    <a:p>
                      <a:pPr>
                        <a:lnSpc>
                          <a:spcPct val="150000"/>
                        </a:lnSpc>
                        <a:spcAft>
                          <a:spcPts val="0"/>
                        </a:spcAft>
                      </a:pPr>
                      <a:r>
                        <a:rPr lang="lv-LV" sz="700" dirty="0">
                          <a:effectLst/>
                        </a:rPr>
                        <a:t>Ozolmuižas pagasts</a:t>
                      </a:r>
                      <a:endParaRPr lang="en-GB"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solidFill>
                      <a:schemeClr val="accent1">
                        <a:lumMod val="40000"/>
                        <a:lumOff val="60000"/>
                      </a:schemeClr>
                    </a:solidFill>
                  </a:tcPr>
                </a:tc>
                <a:tc vMerge="1">
                  <a:txBody>
                    <a:bodyPr/>
                    <a:lstStyle/>
                    <a:p>
                      <a:endParaRPr lang="en-GB"/>
                    </a:p>
                  </a:txBody>
                  <a:tcPr/>
                </a:tc>
                <a:extLst>
                  <a:ext uri="{0D108BD9-81ED-4DB2-BD59-A6C34878D82A}">
                    <a16:rowId xmlns:a16="http://schemas.microsoft.com/office/drawing/2014/main" val="1391071776"/>
                  </a:ext>
                </a:extLst>
              </a:tr>
              <a:tr h="209749">
                <a:tc vMerge="1">
                  <a:txBody>
                    <a:bodyPr/>
                    <a:lstStyle/>
                    <a:p>
                      <a:pPr marL="342900" lvl="0" indent="-342900" algn="ctr">
                        <a:lnSpc>
                          <a:spcPct val="150000"/>
                        </a:lnSpc>
                        <a:spcAft>
                          <a:spcPts val="0"/>
                        </a:spcAft>
                        <a:buFont typeface="+mj-lt"/>
                        <a:buAutoNum type="arabicPeriod"/>
                        <a:tabLst>
                          <a:tab pos="457200" algn="l"/>
                        </a:tabLst>
                      </a:pPr>
                      <a:endParaRPr lang="lv-LV" sz="7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tc>
                <a:tc>
                  <a:txBody>
                    <a:bodyPr/>
                    <a:lstStyle/>
                    <a:p>
                      <a:pPr>
                        <a:lnSpc>
                          <a:spcPct val="150000"/>
                        </a:lnSpc>
                        <a:spcAft>
                          <a:spcPts val="0"/>
                        </a:spcAft>
                      </a:pPr>
                      <a:r>
                        <a:rPr lang="lv-LV" sz="700" dirty="0">
                          <a:effectLst/>
                        </a:rPr>
                        <a:t>Griškānu pagasts</a:t>
                      </a:r>
                      <a:endParaRPr lang="en-GB"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solidFill>
                      <a:schemeClr val="accent1">
                        <a:lumMod val="40000"/>
                        <a:lumOff val="60000"/>
                      </a:schemeClr>
                    </a:solidFill>
                  </a:tcPr>
                </a:tc>
                <a:tc vMerge="1">
                  <a:txBody>
                    <a:bodyPr/>
                    <a:lstStyle/>
                    <a:p>
                      <a:endParaRPr lang="en-GB"/>
                    </a:p>
                  </a:txBody>
                  <a:tcPr/>
                </a:tc>
                <a:extLst>
                  <a:ext uri="{0D108BD9-81ED-4DB2-BD59-A6C34878D82A}">
                    <a16:rowId xmlns:a16="http://schemas.microsoft.com/office/drawing/2014/main" val="1020497286"/>
                  </a:ext>
                </a:extLst>
              </a:tr>
              <a:tr h="209749">
                <a:tc rowSpan="5">
                  <a:txBody>
                    <a:bodyPr/>
                    <a:lstStyle/>
                    <a:p>
                      <a:pPr marL="0" lvl="0" indent="0" algn="ctr">
                        <a:lnSpc>
                          <a:spcPct val="150000"/>
                        </a:lnSpc>
                        <a:spcAft>
                          <a:spcPts val="0"/>
                        </a:spcAft>
                        <a:buFont typeface="+mj-lt"/>
                        <a:buNone/>
                        <a:tabLst>
                          <a:tab pos="457200" algn="l"/>
                        </a:tabLst>
                      </a:pPr>
                      <a:r>
                        <a:rPr lang="en-GB" sz="1200" b="1" dirty="0">
                          <a:effectLst>
                            <a:outerShdw blurRad="38100" dist="38100" dir="2700000" algn="tl">
                              <a:srgbClr val="000000">
                                <a:alpha val="43137"/>
                              </a:srgbClr>
                            </a:outerShdw>
                          </a:effectLst>
                        </a:rPr>
                        <a:t>4.filiāle</a:t>
                      </a:r>
                      <a:endParaRPr lang="lv-LV" sz="1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tc>
                <a:tc>
                  <a:txBody>
                    <a:bodyPr/>
                    <a:lstStyle/>
                    <a:p>
                      <a:pPr>
                        <a:lnSpc>
                          <a:spcPct val="150000"/>
                        </a:lnSpc>
                        <a:spcAft>
                          <a:spcPts val="0"/>
                        </a:spcAft>
                      </a:pPr>
                      <a:r>
                        <a:rPr lang="lv-LV" sz="700">
                          <a:effectLst/>
                        </a:rPr>
                        <a:t>Silmalas pagasts</a:t>
                      </a:r>
                      <a:endParaRPr lang="en-GB"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tc>
                <a:tc rowSpan="5">
                  <a:txBody>
                    <a:bodyPr/>
                    <a:lstStyle/>
                    <a:p>
                      <a:pPr algn="ctr">
                        <a:lnSpc>
                          <a:spcPct val="150000"/>
                        </a:lnSpc>
                        <a:spcAft>
                          <a:spcPts val="0"/>
                        </a:spcAft>
                      </a:pPr>
                      <a:r>
                        <a:rPr lang="lv-LV" sz="1200" b="1" dirty="0">
                          <a:effectLst>
                            <a:outerShdw blurRad="38100" dist="38100" dir="2700000" algn="tl">
                              <a:srgbClr val="000000">
                                <a:alpha val="43137"/>
                              </a:srgbClr>
                            </a:outerShdw>
                          </a:effectLst>
                        </a:rPr>
                        <a:t>Aivars </a:t>
                      </a:r>
                      <a:r>
                        <a:rPr lang="lv-LV" sz="1200" b="1" dirty="0" err="1">
                          <a:effectLst>
                            <a:outerShdw blurRad="38100" dist="38100" dir="2700000" algn="tl">
                              <a:srgbClr val="000000">
                                <a:alpha val="43137"/>
                              </a:srgbClr>
                            </a:outerShdw>
                          </a:effectLst>
                        </a:rPr>
                        <a:t>Mežatučs</a:t>
                      </a:r>
                      <a:endParaRPr lang="en-GB" sz="1200" b="1" dirty="0">
                        <a:effectLst>
                          <a:outerShdw blurRad="38100" dist="38100" dir="2700000" algn="tl">
                            <a:srgbClr val="000000">
                              <a:alpha val="43137"/>
                            </a:srgbClr>
                          </a:outerShdw>
                        </a:effectLst>
                      </a:endParaRPr>
                    </a:p>
                    <a:p>
                      <a:pPr algn="ctr">
                        <a:lnSpc>
                          <a:spcPct val="150000"/>
                        </a:lnSpc>
                        <a:spcAft>
                          <a:spcPts val="0"/>
                        </a:spcAft>
                      </a:pPr>
                      <a:r>
                        <a:rPr lang="lv-LV" sz="1200" b="1" dirty="0">
                          <a:effectLst>
                            <a:outerShdw blurRad="38100" dist="38100" dir="2700000" algn="tl">
                              <a:srgbClr val="000000">
                                <a:alpha val="43137"/>
                              </a:srgbClr>
                            </a:outerShdw>
                          </a:effectLst>
                        </a:rPr>
                        <a:t>tālr. +371 22013477</a:t>
                      </a:r>
                      <a:endParaRPr lang="en-GB" sz="1200" b="1" dirty="0">
                        <a:effectLst>
                          <a:outerShdw blurRad="38100" dist="38100" dir="2700000" algn="tl">
                            <a:srgbClr val="000000">
                              <a:alpha val="43137"/>
                            </a:srgbClr>
                          </a:outerShdw>
                        </a:effectLst>
                      </a:endParaRPr>
                    </a:p>
                    <a:p>
                      <a:pPr algn="ctr">
                        <a:lnSpc>
                          <a:spcPct val="150000"/>
                        </a:lnSpc>
                        <a:spcAft>
                          <a:spcPts val="0"/>
                        </a:spcAft>
                      </a:pPr>
                      <a:r>
                        <a:rPr lang="lv-LV" sz="1200" b="1" dirty="0">
                          <a:effectLst>
                            <a:outerShdw blurRad="38100" dist="38100" dir="2700000" algn="tl">
                              <a:srgbClr val="000000">
                                <a:alpha val="43137"/>
                              </a:srgbClr>
                            </a:outerShdw>
                          </a:effectLst>
                        </a:rPr>
                        <a:t>e-pasts: aivars.mezatucs@gmail.com</a:t>
                      </a:r>
                      <a:endParaRPr lang="en-GB" sz="1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nchor="ctr"/>
                </a:tc>
                <a:extLst>
                  <a:ext uri="{0D108BD9-81ED-4DB2-BD59-A6C34878D82A}">
                    <a16:rowId xmlns:a16="http://schemas.microsoft.com/office/drawing/2014/main" val="2345382226"/>
                  </a:ext>
                </a:extLst>
              </a:tr>
              <a:tr h="209749">
                <a:tc vMerge="1">
                  <a:txBody>
                    <a:bodyPr/>
                    <a:lstStyle/>
                    <a:p>
                      <a:pPr marL="342900" lvl="0" indent="-342900" algn="ctr">
                        <a:lnSpc>
                          <a:spcPct val="150000"/>
                        </a:lnSpc>
                        <a:spcAft>
                          <a:spcPts val="0"/>
                        </a:spcAft>
                        <a:buFont typeface="+mj-lt"/>
                        <a:buAutoNum type="arabicPeriod"/>
                        <a:tabLst>
                          <a:tab pos="457200" algn="l"/>
                        </a:tabLst>
                      </a:pPr>
                      <a:endParaRPr lang="lv-LV" sz="7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tc>
                <a:tc>
                  <a:txBody>
                    <a:bodyPr/>
                    <a:lstStyle/>
                    <a:p>
                      <a:pPr>
                        <a:lnSpc>
                          <a:spcPct val="150000"/>
                        </a:lnSpc>
                        <a:spcAft>
                          <a:spcPts val="0"/>
                        </a:spcAft>
                      </a:pPr>
                      <a:r>
                        <a:rPr lang="lv-LV" sz="700" dirty="0">
                          <a:effectLst/>
                        </a:rPr>
                        <a:t>Ozolaines pagasts</a:t>
                      </a:r>
                      <a:endParaRPr lang="en-GB"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tc>
                <a:tc vMerge="1">
                  <a:txBody>
                    <a:bodyPr/>
                    <a:lstStyle/>
                    <a:p>
                      <a:endParaRPr lang="en-GB"/>
                    </a:p>
                  </a:txBody>
                  <a:tcPr/>
                </a:tc>
                <a:extLst>
                  <a:ext uri="{0D108BD9-81ED-4DB2-BD59-A6C34878D82A}">
                    <a16:rowId xmlns:a16="http://schemas.microsoft.com/office/drawing/2014/main" val="3755274226"/>
                  </a:ext>
                </a:extLst>
              </a:tr>
              <a:tr h="209749">
                <a:tc vMerge="1">
                  <a:txBody>
                    <a:bodyPr/>
                    <a:lstStyle/>
                    <a:p>
                      <a:pPr marL="342900" lvl="0" indent="-342900" algn="ctr">
                        <a:lnSpc>
                          <a:spcPct val="150000"/>
                        </a:lnSpc>
                        <a:spcAft>
                          <a:spcPts val="0"/>
                        </a:spcAft>
                        <a:buFont typeface="+mj-lt"/>
                        <a:buAutoNum type="arabicPeriod"/>
                        <a:tabLst>
                          <a:tab pos="457200" algn="l"/>
                        </a:tabLst>
                      </a:pPr>
                      <a:endParaRPr lang="lv-LV" sz="7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tc>
                <a:tc>
                  <a:txBody>
                    <a:bodyPr/>
                    <a:lstStyle/>
                    <a:p>
                      <a:pPr>
                        <a:lnSpc>
                          <a:spcPct val="150000"/>
                        </a:lnSpc>
                        <a:spcAft>
                          <a:spcPts val="0"/>
                        </a:spcAft>
                      </a:pPr>
                      <a:r>
                        <a:rPr lang="lv-LV" sz="700" dirty="0">
                          <a:effectLst/>
                        </a:rPr>
                        <a:t>Maltas pagasts</a:t>
                      </a:r>
                      <a:endParaRPr lang="en-GB"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tc>
                <a:tc vMerge="1">
                  <a:txBody>
                    <a:bodyPr/>
                    <a:lstStyle/>
                    <a:p>
                      <a:endParaRPr lang="en-GB"/>
                    </a:p>
                  </a:txBody>
                  <a:tcPr/>
                </a:tc>
                <a:extLst>
                  <a:ext uri="{0D108BD9-81ED-4DB2-BD59-A6C34878D82A}">
                    <a16:rowId xmlns:a16="http://schemas.microsoft.com/office/drawing/2014/main" val="3674881089"/>
                  </a:ext>
                </a:extLst>
              </a:tr>
              <a:tr h="209749">
                <a:tc vMerge="1">
                  <a:txBody>
                    <a:bodyPr/>
                    <a:lstStyle/>
                    <a:p>
                      <a:pPr marL="342900" lvl="0" indent="-342900" algn="ctr">
                        <a:lnSpc>
                          <a:spcPct val="150000"/>
                        </a:lnSpc>
                        <a:spcAft>
                          <a:spcPts val="0"/>
                        </a:spcAft>
                        <a:buFont typeface="+mj-lt"/>
                        <a:buAutoNum type="arabicPeriod"/>
                        <a:tabLst>
                          <a:tab pos="457200" algn="l"/>
                        </a:tabLst>
                      </a:pPr>
                      <a:endParaRPr lang="lv-LV" sz="7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tc>
                <a:tc>
                  <a:txBody>
                    <a:bodyPr/>
                    <a:lstStyle/>
                    <a:p>
                      <a:pPr>
                        <a:lnSpc>
                          <a:spcPct val="150000"/>
                        </a:lnSpc>
                        <a:spcAft>
                          <a:spcPts val="0"/>
                        </a:spcAft>
                      </a:pPr>
                      <a:r>
                        <a:rPr lang="lv-LV" sz="700" dirty="0">
                          <a:effectLst/>
                        </a:rPr>
                        <a:t>Pušas pagasts</a:t>
                      </a:r>
                      <a:endParaRPr lang="en-GB"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tc>
                <a:tc vMerge="1">
                  <a:txBody>
                    <a:bodyPr/>
                    <a:lstStyle/>
                    <a:p>
                      <a:endParaRPr lang="en-GB"/>
                    </a:p>
                  </a:txBody>
                  <a:tcPr/>
                </a:tc>
                <a:extLst>
                  <a:ext uri="{0D108BD9-81ED-4DB2-BD59-A6C34878D82A}">
                    <a16:rowId xmlns:a16="http://schemas.microsoft.com/office/drawing/2014/main" val="4096361810"/>
                  </a:ext>
                </a:extLst>
              </a:tr>
              <a:tr h="209749">
                <a:tc vMerge="1">
                  <a:txBody>
                    <a:bodyPr/>
                    <a:lstStyle/>
                    <a:p>
                      <a:pPr marL="342900" lvl="0" indent="-342900" algn="ctr">
                        <a:lnSpc>
                          <a:spcPct val="150000"/>
                        </a:lnSpc>
                        <a:spcAft>
                          <a:spcPts val="0"/>
                        </a:spcAft>
                        <a:buFont typeface="+mj-lt"/>
                        <a:buAutoNum type="arabicPeriod"/>
                        <a:tabLst>
                          <a:tab pos="457200" algn="l"/>
                        </a:tabLst>
                      </a:pPr>
                      <a:endParaRPr lang="lv-LV" sz="7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tc>
                <a:tc>
                  <a:txBody>
                    <a:bodyPr/>
                    <a:lstStyle/>
                    <a:p>
                      <a:pPr>
                        <a:lnSpc>
                          <a:spcPct val="150000"/>
                        </a:lnSpc>
                        <a:spcAft>
                          <a:spcPts val="0"/>
                        </a:spcAft>
                      </a:pPr>
                      <a:r>
                        <a:rPr lang="lv-LV" sz="700" dirty="0">
                          <a:effectLst/>
                        </a:rPr>
                        <a:t>Feimaņu pagasts</a:t>
                      </a:r>
                      <a:endParaRPr lang="en-GB"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tc>
                <a:tc vMerge="1">
                  <a:txBody>
                    <a:bodyPr/>
                    <a:lstStyle/>
                    <a:p>
                      <a:endParaRPr lang="en-GB"/>
                    </a:p>
                  </a:txBody>
                  <a:tcPr/>
                </a:tc>
                <a:extLst>
                  <a:ext uri="{0D108BD9-81ED-4DB2-BD59-A6C34878D82A}">
                    <a16:rowId xmlns:a16="http://schemas.microsoft.com/office/drawing/2014/main" val="3042165442"/>
                  </a:ext>
                </a:extLst>
              </a:tr>
              <a:tr h="209749">
                <a:tc rowSpan="5">
                  <a:txBody>
                    <a:bodyPr/>
                    <a:lstStyle/>
                    <a:p>
                      <a:pPr marL="0" lvl="0" indent="0" algn="ctr">
                        <a:lnSpc>
                          <a:spcPct val="150000"/>
                        </a:lnSpc>
                        <a:spcAft>
                          <a:spcPts val="0"/>
                        </a:spcAft>
                        <a:buFont typeface="+mj-lt"/>
                        <a:buNone/>
                        <a:tabLst>
                          <a:tab pos="457200" algn="l"/>
                        </a:tabLst>
                      </a:pPr>
                      <a:r>
                        <a:rPr lang="en-GB" sz="1200" b="1" dirty="0">
                          <a:effectLst>
                            <a:outerShdw blurRad="38100" dist="38100" dir="2700000" algn="tl">
                              <a:srgbClr val="000000">
                                <a:alpha val="43137"/>
                              </a:srgbClr>
                            </a:outerShdw>
                          </a:effectLst>
                        </a:rPr>
                        <a:t>5.filiāle</a:t>
                      </a:r>
                      <a:endParaRPr lang="lv-LV" sz="1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solidFill>
                      <a:schemeClr val="accent1">
                        <a:lumMod val="40000"/>
                        <a:lumOff val="60000"/>
                      </a:schemeClr>
                    </a:solidFill>
                  </a:tcPr>
                </a:tc>
                <a:tc>
                  <a:txBody>
                    <a:bodyPr/>
                    <a:lstStyle/>
                    <a:p>
                      <a:pPr>
                        <a:lnSpc>
                          <a:spcPct val="150000"/>
                        </a:lnSpc>
                        <a:spcAft>
                          <a:spcPts val="0"/>
                        </a:spcAft>
                      </a:pPr>
                      <a:r>
                        <a:rPr lang="lv-LV" sz="700" dirty="0">
                          <a:effectLst/>
                        </a:rPr>
                        <a:t>Mākoņkalna pagasts</a:t>
                      </a:r>
                      <a:endParaRPr lang="en-GB"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solidFill>
                      <a:schemeClr val="accent1">
                        <a:lumMod val="40000"/>
                        <a:lumOff val="60000"/>
                      </a:schemeClr>
                    </a:solidFill>
                  </a:tcPr>
                </a:tc>
                <a:tc rowSpan="5">
                  <a:txBody>
                    <a:bodyPr/>
                    <a:lstStyle/>
                    <a:p>
                      <a:pPr algn="ctr">
                        <a:lnSpc>
                          <a:spcPct val="150000"/>
                        </a:lnSpc>
                        <a:spcAft>
                          <a:spcPts val="0"/>
                        </a:spcAft>
                      </a:pPr>
                      <a:r>
                        <a:rPr lang="lv-LV" sz="1200" b="1" dirty="0">
                          <a:effectLst>
                            <a:outerShdw blurRad="38100" dist="38100" dir="2700000" algn="tl">
                              <a:srgbClr val="000000">
                                <a:alpha val="43137"/>
                              </a:srgbClr>
                            </a:outerShdw>
                          </a:effectLst>
                        </a:rPr>
                        <a:t>Svetlana </a:t>
                      </a:r>
                      <a:r>
                        <a:rPr lang="lv-LV" sz="1200" b="1" dirty="0" err="1">
                          <a:effectLst>
                            <a:outerShdw blurRad="38100" dist="38100" dir="2700000" algn="tl">
                              <a:srgbClr val="000000">
                                <a:alpha val="43137"/>
                              </a:srgbClr>
                            </a:outerShdw>
                          </a:effectLst>
                        </a:rPr>
                        <a:t>Mikanova</a:t>
                      </a:r>
                      <a:endParaRPr lang="en-GB" sz="1200" b="1" dirty="0">
                        <a:effectLst>
                          <a:outerShdw blurRad="38100" dist="38100" dir="2700000" algn="tl">
                            <a:srgbClr val="000000">
                              <a:alpha val="43137"/>
                            </a:srgbClr>
                          </a:outerShdw>
                        </a:effectLst>
                      </a:endParaRPr>
                    </a:p>
                    <a:p>
                      <a:pPr algn="ctr">
                        <a:lnSpc>
                          <a:spcPct val="150000"/>
                        </a:lnSpc>
                        <a:spcAft>
                          <a:spcPts val="0"/>
                        </a:spcAft>
                      </a:pPr>
                      <a:r>
                        <a:rPr lang="lv-LV" sz="1200" b="1" dirty="0">
                          <a:effectLst>
                            <a:outerShdw blurRad="38100" dist="38100" dir="2700000" algn="tl">
                              <a:srgbClr val="000000">
                                <a:alpha val="43137"/>
                              </a:srgbClr>
                            </a:outerShdw>
                          </a:effectLst>
                        </a:rPr>
                        <a:t>tālr. +371 26447713</a:t>
                      </a:r>
                      <a:endParaRPr lang="en-GB" sz="1200" b="1" dirty="0">
                        <a:effectLst>
                          <a:outerShdw blurRad="38100" dist="38100" dir="2700000" algn="tl">
                            <a:srgbClr val="000000">
                              <a:alpha val="43137"/>
                            </a:srgbClr>
                          </a:outerShdw>
                        </a:effectLst>
                      </a:endParaRPr>
                    </a:p>
                    <a:p>
                      <a:pPr algn="ctr">
                        <a:lnSpc>
                          <a:spcPct val="150000"/>
                        </a:lnSpc>
                        <a:spcAft>
                          <a:spcPts val="0"/>
                        </a:spcAft>
                      </a:pPr>
                      <a:r>
                        <a:rPr lang="lv-LV" sz="1200" b="1" dirty="0">
                          <a:effectLst>
                            <a:outerShdw blurRad="38100" dist="38100" dir="2700000" algn="tl">
                              <a:srgbClr val="000000">
                                <a:alpha val="43137"/>
                              </a:srgbClr>
                            </a:outerShdw>
                          </a:effectLst>
                        </a:rPr>
                        <a:t>e-pasts: svetlana.mikanova@inbox.lv</a:t>
                      </a:r>
                      <a:endParaRPr lang="en-GB" sz="1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nchor="ctr">
                    <a:solidFill>
                      <a:schemeClr val="accent1">
                        <a:lumMod val="40000"/>
                        <a:lumOff val="60000"/>
                      </a:schemeClr>
                    </a:solidFill>
                  </a:tcPr>
                </a:tc>
                <a:extLst>
                  <a:ext uri="{0D108BD9-81ED-4DB2-BD59-A6C34878D82A}">
                    <a16:rowId xmlns:a16="http://schemas.microsoft.com/office/drawing/2014/main" val="3657065895"/>
                  </a:ext>
                </a:extLst>
              </a:tr>
              <a:tr h="209749">
                <a:tc vMerge="1">
                  <a:txBody>
                    <a:bodyPr/>
                    <a:lstStyle/>
                    <a:p>
                      <a:pPr marL="342900" lvl="0" indent="-342900" algn="ctr">
                        <a:lnSpc>
                          <a:spcPct val="150000"/>
                        </a:lnSpc>
                        <a:spcAft>
                          <a:spcPts val="0"/>
                        </a:spcAft>
                        <a:buFont typeface="+mj-lt"/>
                        <a:buAutoNum type="arabicPeriod"/>
                        <a:tabLst>
                          <a:tab pos="457200" algn="l"/>
                        </a:tabLst>
                      </a:pPr>
                      <a:endParaRPr lang="lv-LV" sz="7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tc>
                <a:tc>
                  <a:txBody>
                    <a:bodyPr/>
                    <a:lstStyle/>
                    <a:p>
                      <a:pPr>
                        <a:lnSpc>
                          <a:spcPct val="150000"/>
                        </a:lnSpc>
                        <a:spcAft>
                          <a:spcPts val="0"/>
                        </a:spcAft>
                      </a:pPr>
                      <a:r>
                        <a:rPr lang="lv-LV" sz="700" dirty="0">
                          <a:effectLst/>
                        </a:rPr>
                        <a:t>Kaunatas pagasts</a:t>
                      </a:r>
                      <a:endParaRPr lang="en-GB"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solidFill>
                      <a:schemeClr val="accent1">
                        <a:lumMod val="40000"/>
                        <a:lumOff val="60000"/>
                      </a:schemeClr>
                    </a:solidFill>
                  </a:tcPr>
                </a:tc>
                <a:tc vMerge="1">
                  <a:txBody>
                    <a:bodyPr/>
                    <a:lstStyle/>
                    <a:p>
                      <a:endParaRPr lang="en-GB"/>
                    </a:p>
                  </a:txBody>
                  <a:tcPr/>
                </a:tc>
                <a:extLst>
                  <a:ext uri="{0D108BD9-81ED-4DB2-BD59-A6C34878D82A}">
                    <a16:rowId xmlns:a16="http://schemas.microsoft.com/office/drawing/2014/main" val="4144786506"/>
                  </a:ext>
                </a:extLst>
              </a:tr>
              <a:tr h="209749">
                <a:tc vMerge="1">
                  <a:txBody>
                    <a:bodyPr/>
                    <a:lstStyle/>
                    <a:p>
                      <a:pPr marL="342900" lvl="0" indent="-342900" algn="ctr">
                        <a:lnSpc>
                          <a:spcPct val="150000"/>
                        </a:lnSpc>
                        <a:spcAft>
                          <a:spcPts val="0"/>
                        </a:spcAft>
                        <a:buFont typeface="+mj-lt"/>
                        <a:buAutoNum type="arabicPeriod"/>
                        <a:tabLst>
                          <a:tab pos="457200" algn="l"/>
                        </a:tabLst>
                      </a:pPr>
                      <a:endParaRPr lang="lv-LV" sz="7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tc>
                <a:tc>
                  <a:txBody>
                    <a:bodyPr/>
                    <a:lstStyle/>
                    <a:p>
                      <a:pPr>
                        <a:lnSpc>
                          <a:spcPct val="150000"/>
                        </a:lnSpc>
                        <a:spcAft>
                          <a:spcPts val="0"/>
                        </a:spcAft>
                      </a:pPr>
                      <a:r>
                        <a:rPr lang="lv-LV" sz="700" dirty="0">
                          <a:effectLst/>
                        </a:rPr>
                        <a:t>Lūznavas pagasts</a:t>
                      </a:r>
                      <a:endParaRPr lang="en-GB"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solidFill>
                      <a:schemeClr val="accent1">
                        <a:lumMod val="40000"/>
                        <a:lumOff val="60000"/>
                      </a:schemeClr>
                    </a:solidFill>
                  </a:tcPr>
                </a:tc>
                <a:tc vMerge="1">
                  <a:txBody>
                    <a:bodyPr/>
                    <a:lstStyle/>
                    <a:p>
                      <a:endParaRPr lang="en-GB"/>
                    </a:p>
                  </a:txBody>
                  <a:tcPr/>
                </a:tc>
                <a:extLst>
                  <a:ext uri="{0D108BD9-81ED-4DB2-BD59-A6C34878D82A}">
                    <a16:rowId xmlns:a16="http://schemas.microsoft.com/office/drawing/2014/main" val="480663506"/>
                  </a:ext>
                </a:extLst>
              </a:tr>
              <a:tr h="209749">
                <a:tc vMerge="1">
                  <a:txBody>
                    <a:bodyPr/>
                    <a:lstStyle/>
                    <a:p>
                      <a:pPr marL="342900" lvl="0" indent="-342900" algn="ctr">
                        <a:lnSpc>
                          <a:spcPct val="150000"/>
                        </a:lnSpc>
                        <a:spcAft>
                          <a:spcPts val="0"/>
                        </a:spcAft>
                        <a:buFont typeface="+mj-lt"/>
                        <a:buAutoNum type="arabicPeriod"/>
                        <a:tabLst>
                          <a:tab pos="457200" algn="l"/>
                        </a:tabLst>
                      </a:pPr>
                      <a:endParaRPr lang="lv-LV" sz="7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tc>
                <a:tc>
                  <a:txBody>
                    <a:bodyPr/>
                    <a:lstStyle/>
                    <a:p>
                      <a:pPr>
                        <a:lnSpc>
                          <a:spcPct val="150000"/>
                        </a:lnSpc>
                        <a:spcAft>
                          <a:spcPts val="0"/>
                        </a:spcAft>
                      </a:pPr>
                      <a:r>
                        <a:rPr lang="lv-LV" sz="700" dirty="0" err="1">
                          <a:effectLst/>
                        </a:rPr>
                        <a:t>Čornajas</a:t>
                      </a:r>
                      <a:r>
                        <a:rPr lang="lv-LV" sz="700" dirty="0">
                          <a:effectLst/>
                        </a:rPr>
                        <a:t> pagasts</a:t>
                      </a:r>
                      <a:endParaRPr lang="en-GB"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solidFill>
                      <a:schemeClr val="accent1">
                        <a:lumMod val="40000"/>
                        <a:lumOff val="60000"/>
                      </a:schemeClr>
                    </a:solidFill>
                  </a:tcPr>
                </a:tc>
                <a:tc vMerge="1">
                  <a:txBody>
                    <a:bodyPr/>
                    <a:lstStyle/>
                    <a:p>
                      <a:endParaRPr lang="en-GB"/>
                    </a:p>
                  </a:txBody>
                  <a:tcPr/>
                </a:tc>
                <a:extLst>
                  <a:ext uri="{0D108BD9-81ED-4DB2-BD59-A6C34878D82A}">
                    <a16:rowId xmlns:a16="http://schemas.microsoft.com/office/drawing/2014/main" val="3960602288"/>
                  </a:ext>
                </a:extLst>
              </a:tr>
              <a:tr h="209749">
                <a:tc vMerge="1">
                  <a:txBody>
                    <a:bodyPr/>
                    <a:lstStyle/>
                    <a:p>
                      <a:pPr marL="342900" lvl="0" indent="-342900" algn="ctr">
                        <a:lnSpc>
                          <a:spcPct val="150000"/>
                        </a:lnSpc>
                        <a:spcAft>
                          <a:spcPts val="0"/>
                        </a:spcAft>
                        <a:buFont typeface="+mj-lt"/>
                        <a:buAutoNum type="arabicPeriod"/>
                        <a:tabLst>
                          <a:tab pos="457200" algn="l"/>
                        </a:tabLst>
                      </a:pPr>
                      <a:endParaRPr lang="lv-LV" sz="7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tc>
                <a:tc>
                  <a:txBody>
                    <a:bodyPr/>
                    <a:lstStyle/>
                    <a:p>
                      <a:pPr>
                        <a:lnSpc>
                          <a:spcPct val="150000"/>
                        </a:lnSpc>
                        <a:spcAft>
                          <a:spcPts val="0"/>
                        </a:spcAft>
                      </a:pPr>
                      <a:r>
                        <a:rPr lang="lv-LV" sz="700" dirty="0">
                          <a:effectLst/>
                        </a:rPr>
                        <a:t>Stoļerovas pagasts</a:t>
                      </a:r>
                      <a:endParaRPr lang="en-GB"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873" marR="44873" marT="0" marB="0">
                    <a:solidFill>
                      <a:schemeClr val="accent1">
                        <a:lumMod val="40000"/>
                        <a:lumOff val="60000"/>
                      </a:schemeClr>
                    </a:solidFill>
                  </a:tcPr>
                </a:tc>
                <a:tc vMerge="1">
                  <a:txBody>
                    <a:bodyPr/>
                    <a:lstStyle/>
                    <a:p>
                      <a:endParaRPr lang="en-GB"/>
                    </a:p>
                  </a:txBody>
                  <a:tcPr/>
                </a:tc>
                <a:extLst>
                  <a:ext uri="{0D108BD9-81ED-4DB2-BD59-A6C34878D82A}">
                    <a16:rowId xmlns:a16="http://schemas.microsoft.com/office/drawing/2014/main" val="615237698"/>
                  </a:ext>
                </a:extLst>
              </a:tr>
            </a:tbl>
          </a:graphicData>
        </a:graphic>
      </p:graphicFrame>
    </p:spTree>
    <p:extLst>
      <p:ext uri="{BB962C8B-B14F-4D97-AF65-F5344CB8AC3E}">
        <p14:creationId xmlns:p14="http://schemas.microsoft.com/office/powerpoint/2010/main" val="197470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980AAB-6CBB-4FA6-A349-40526CAB08C8}"/>
              </a:ext>
            </a:extLst>
          </p:cNvPr>
          <p:cNvSpPr/>
          <p:nvPr/>
        </p:nvSpPr>
        <p:spPr>
          <a:xfrm>
            <a:off x="763397" y="1746494"/>
            <a:ext cx="11081857" cy="3416320"/>
          </a:xfrm>
          <a:prstGeom prst="rect">
            <a:avLst/>
          </a:prstGeom>
        </p:spPr>
        <p:txBody>
          <a:bodyPr wrap="square">
            <a:spAutoFit/>
          </a:bodyPr>
          <a:lstStyle/>
          <a:p>
            <a:pPr algn="just"/>
            <a:r>
              <a:rPr lang="en-GB" dirty="0" err="1"/>
              <a:t>Projekta</a:t>
            </a:r>
            <a:r>
              <a:rPr lang="en-GB" dirty="0"/>
              <a:t> </a:t>
            </a:r>
            <a:r>
              <a:rPr lang="en-GB" dirty="0" err="1"/>
              <a:t>laikā</a:t>
            </a:r>
            <a:r>
              <a:rPr lang="en-GB" dirty="0"/>
              <a:t> </a:t>
            </a:r>
            <a:r>
              <a:rPr lang="en-GB" dirty="0" err="1"/>
              <a:t>novada</a:t>
            </a:r>
            <a:r>
              <a:rPr lang="en-GB" dirty="0"/>
              <a:t> </a:t>
            </a:r>
            <a:r>
              <a:rPr lang="en-GB" dirty="0" err="1"/>
              <a:t>iedzīvotāji</a:t>
            </a:r>
            <a:r>
              <a:rPr lang="en-GB" dirty="0"/>
              <a:t> </a:t>
            </a:r>
            <a:r>
              <a:rPr lang="en-GB" dirty="0" err="1"/>
              <a:t>piesakoties</a:t>
            </a:r>
            <a:r>
              <a:rPr lang="en-GB" dirty="0"/>
              <a:t> pie </a:t>
            </a:r>
            <a:r>
              <a:rPr lang="en-GB" b="1" dirty="0" err="1"/>
              <a:t>Veselības</a:t>
            </a:r>
            <a:r>
              <a:rPr lang="en-GB" b="1" dirty="0"/>
              <a:t> un </a:t>
            </a:r>
            <a:r>
              <a:rPr lang="en-GB" b="1" dirty="0" err="1"/>
              <a:t>profilakses</a:t>
            </a:r>
            <a:r>
              <a:rPr lang="en-GB" b="1" dirty="0"/>
              <a:t> </a:t>
            </a:r>
            <a:r>
              <a:rPr lang="en-GB" b="1" dirty="0" err="1"/>
              <a:t>skolu</a:t>
            </a:r>
            <a:r>
              <a:rPr lang="en-GB" b="1" dirty="0"/>
              <a:t> </a:t>
            </a:r>
            <a:r>
              <a:rPr lang="en-GB" b="1" dirty="0" err="1"/>
              <a:t>filiā</a:t>
            </a:r>
            <a:r>
              <a:rPr lang="lv-LV" b="1" dirty="0"/>
              <a:t>ļ</a:t>
            </a:r>
            <a:r>
              <a:rPr lang="en-GB" b="1" dirty="0"/>
              <a:t>u </a:t>
            </a:r>
            <a:r>
              <a:rPr lang="en-GB" dirty="0" err="1"/>
              <a:t>koordinatoriem</a:t>
            </a:r>
            <a:r>
              <a:rPr lang="en-GB" dirty="0"/>
              <a:t> </a:t>
            </a:r>
            <a:r>
              <a:rPr lang="en-GB" b="1" u="sng" dirty="0"/>
              <a:t>bez </a:t>
            </a:r>
            <a:r>
              <a:rPr lang="en-GB" b="1" u="sng" dirty="0" err="1"/>
              <a:t>maksas</a:t>
            </a:r>
            <a:r>
              <a:rPr lang="en-GB" b="1" dirty="0"/>
              <a:t> </a:t>
            </a:r>
            <a:r>
              <a:rPr lang="en-GB" dirty="0" err="1"/>
              <a:t>varēs</a:t>
            </a:r>
            <a:r>
              <a:rPr lang="en-GB" dirty="0"/>
              <a:t> </a:t>
            </a:r>
            <a:r>
              <a:rPr lang="en-GB" dirty="0" err="1"/>
              <a:t>piedalīties</a:t>
            </a:r>
            <a:r>
              <a:rPr lang="en-GB" dirty="0"/>
              <a:t>:</a:t>
            </a:r>
          </a:p>
          <a:p>
            <a:pPr marL="285750" indent="-285750" algn="just">
              <a:buFontTx/>
              <a:buChar char="-"/>
            </a:pPr>
            <a:endParaRPr lang="en-GB" dirty="0"/>
          </a:p>
          <a:p>
            <a:pPr marL="285750" indent="-285750" algn="just">
              <a:buFontTx/>
              <a:buChar char="-"/>
            </a:pPr>
            <a:r>
              <a:rPr lang="en-GB" dirty="0"/>
              <a:t>30 </a:t>
            </a:r>
            <a:r>
              <a:rPr lang="en-GB" dirty="0" err="1"/>
              <a:t>dažādās</a:t>
            </a:r>
            <a:r>
              <a:rPr lang="en-GB" dirty="0"/>
              <a:t> </a:t>
            </a:r>
            <a:r>
              <a:rPr lang="en-GB" dirty="0" err="1"/>
              <a:t>lekcijās</a:t>
            </a:r>
            <a:r>
              <a:rPr lang="en-GB" dirty="0"/>
              <a:t>/ </a:t>
            </a:r>
            <a:r>
              <a:rPr lang="en-GB" dirty="0" err="1"/>
              <a:t>praktiskās</a:t>
            </a:r>
            <a:r>
              <a:rPr lang="en-GB" dirty="0"/>
              <a:t> </a:t>
            </a:r>
            <a:r>
              <a:rPr lang="en-GB" dirty="0" err="1"/>
              <a:t>nodarbībās</a:t>
            </a:r>
            <a:r>
              <a:rPr lang="en-GB" dirty="0"/>
              <a:t> </a:t>
            </a:r>
            <a:r>
              <a:rPr lang="en-GB" dirty="0" err="1"/>
              <a:t>veselības</a:t>
            </a:r>
            <a:r>
              <a:rPr lang="en-GB" dirty="0"/>
              <a:t> un </a:t>
            </a:r>
            <a:r>
              <a:rPr lang="en-GB" dirty="0" err="1"/>
              <a:t>slimību</a:t>
            </a:r>
            <a:r>
              <a:rPr lang="en-GB" dirty="0"/>
              <a:t> </a:t>
            </a:r>
            <a:r>
              <a:rPr lang="en-GB" dirty="0" err="1"/>
              <a:t>profilakses</a:t>
            </a:r>
            <a:r>
              <a:rPr lang="en-GB" dirty="0"/>
              <a:t> </a:t>
            </a:r>
            <a:r>
              <a:rPr lang="en-GB" dirty="0" err="1"/>
              <a:t>jomā</a:t>
            </a:r>
            <a:r>
              <a:rPr lang="en-GB" dirty="0"/>
              <a:t>, </a:t>
            </a:r>
          </a:p>
          <a:p>
            <a:pPr marL="285750" indent="-285750" algn="just">
              <a:buFontTx/>
              <a:buChar char="-"/>
            </a:pPr>
            <a:r>
              <a:rPr lang="en-GB" dirty="0"/>
              <a:t>5 </a:t>
            </a:r>
            <a:r>
              <a:rPr lang="en-GB" dirty="0" err="1"/>
              <a:t>dažādos</a:t>
            </a:r>
            <a:r>
              <a:rPr lang="en-GB" dirty="0"/>
              <a:t> </a:t>
            </a:r>
            <a:r>
              <a:rPr lang="en-GB" dirty="0" err="1"/>
              <a:t>fizisko</a:t>
            </a:r>
            <a:r>
              <a:rPr lang="en-GB" dirty="0"/>
              <a:t> </a:t>
            </a:r>
            <a:r>
              <a:rPr lang="en-GB" dirty="0" err="1"/>
              <a:t>aktivitāšu</a:t>
            </a:r>
            <a:r>
              <a:rPr lang="en-GB" dirty="0"/>
              <a:t> </a:t>
            </a:r>
            <a:r>
              <a:rPr lang="en-GB" dirty="0" err="1"/>
              <a:t>nodarbību</a:t>
            </a:r>
            <a:r>
              <a:rPr lang="en-GB" dirty="0"/>
              <a:t> </a:t>
            </a:r>
            <a:r>
              <a:rPr lang="en-GB" dirty="0" err="1"/>
              <a:t>ciklos</a:t>
            </a:r>
            <a:r>
              <a:rPr lang="en-GB" dirty="0"/>
              <a:t>, </a:t>
            </a:r>
            <a:r>
              <a:rPr lang="en-GB" dirty="0" err="1"/>
              <a:t>kas</a:t>
            </a:r>
            <a:r>
              <a:rPr lang="en-GB" dirty="0"/>
              <a:t> </a:t>
            </a:r>
            <a:r>
              <a:rPr lang="en-GB" dirty="0" err="1"/>
              <a:t>notiks</a:t>
            </a:r>
            <a:r>
              <a:rPr lang="en-GB" dirty="0"/>
              <a:t> </a:t>
            </a:r>
            <a:r>
              <a:rPr lang="en-GB" dirty="0" err="1"/>
              <a:t>katrā</a:t>
            </a:r>
            <a:r>
              <a:rPr lang="en-GB" dirty="0"/>
              <a:t> </a:t>
            </a:r>
            <a:r>
              <a:rPr lang="en-GB" dirty="0" err="1"/>
              <a:t>novada</a:t>
            </a:r>
            <a:r>
              <a:rPr lang="en-GB" dirty="0"/>
              <a:t> </a:t>
            </a:r>
            <a:r>
              <a:rPr lang="en-GB" dirty="0" err="1"/>
              <a:t>pagastā</a:t>
            </a:r>
            <a:r>
              <a:rPr lang="en-GB" dirty="0"/>
              <a:t> </a:t>
            </a:r>
            <a:r>
              <a:rPr lang="en-GB" dirty="0" err="1"/>
              <a:t>trīs</a:t>
            </a:r>
            <a:r>
              <a:rPr lang="en-GB" dirty="0"/>
              <a:t> </a:t>
            </a:r>
            <a:r>
              <a:rPr lang="en-GB" dirty="0" err="1"/>
              <a:t>reizes</a:t>
            </a:r>
            <a:r>
              <a:rPr lang="en-GB" dirty="0"/>
              <a:t> </a:t>
            </a:r>
            <a:r>
              <a:rPr lang="en-GB" dirty="0" err="1"/>
              <a:t>projekta</a:t>
            </a:r>
            <a:r>
              <a:rPr lang="en-GB" dirty="0"/>
              <a:t> </a:t>
            </a:r>
            <a:r>
              <a:rPr lang="en-GB" dirty="0" err="1"/>
              <a:t>laikā</a:t>
            </a:r>
            <a:r>
              <a:rPr lang="en-GB" dirty="0"/>
              <a:t>,</a:t>
            </a:r>
          </a:p>
          <a:p>
            <a:pPr marL="285750" indent="-285750" algn="just">
              <a:buFontTx/>
              <a:buChar char="-"/>
            </a:pPr>
            <a:r>
              <a:rPr lang="en-GB" dirty="0" err="1"/>
              <a:t>atbalsta</a:t>
            </a:r>
            <a:r>
              <a:rPr lang="en-GB" dirty="0"/>
              <a:t> </a:t>
            </a:r>
            <a:r>
              <a:rPr lang="en-GB" dirty="0" err="1"/>
              <a:t>grupu</a:t>
            </a:r>
            <a:r>
              <a:rPr lang="en-GB" dirty="0"/>
              <a:t> </a:t>
            </a:r>
            <a:r>
              <a:rPr lang="en-GB" dirty="0" err="1"/>
              <a:t>nodarbībās</a:t>
            </a:r>
            <a:r>
              <a:rPr lang="en-GB" dirty="0"/>
              <a:t>, </a:t>
            </a:r>
          </a:p>
          <a:p>
            <a:pPr marL="285750" indent="-285750" algn="just">
              <a:buFontTx/>
              <a:buChar char="-"/>
            </a:pPr>
            <a:r>
              <a:rPr lang="en-GB" dirty="0" err="1"/>
              <a:t>veselības</a:t>
            </a:r>
            <a:r>
              <a:rPr lang="en-GB" dirty="0"/>
              <a:t> </a:t>
            </a:r>
            <a:r>
              <a:rPr lang="en-GB" dirty="0" err="1"/>
              <a:t>veicināšanas</a:t>
            </a:r>
            <a:r>
              <a:rPr lang="en-GB" dirty="0"/>
              <a:t> </a:t>
            </a:r>
            <a:r>
              <a:rPr lang="en-GB" dirty="0" err="1"/>
              <a:t>dienās</a:t>
            </a:r>
            <a:r>
              <a:rPr lang="en-GB" dirty="0"/>
              <a:t> </a:t>
            </a:r>
            <a:r>
              <a:rPr lang="en-GB" dirty="0" err="1"/>
              <a:t>ar</a:t>
            </a:r>
            <a:r>
              <a:rPr lang="en-GB" dirty="0"/>
              <a:t> </a:t>
            </a:r>
            <a:r>
              <a:rPr lang="en-GB" dirty="0" err="1"/>
              <a:t>dažādu</a:t>
            </a:r>
            <a:r>
              <a:rPr lang="en-GB" dirty="0"/>
              <a:t> </a:t>
            </a:r>
            <a:r>
              <a:rPr lang="en-GB" dirty="0" err="1"/>
              <a:t>speciālistu</a:t>
            </a:r>
            <a:r>
              <a:rPr lang="en-GB" dirty="0"/>
              <a:t> </a:t>
            </a:r>
            <a:r>
              <a:rPr lang="en-GB" dirty="0" err="1"/>
              <a:t>piedalīšanos</a:t>
            </a:r>
            <a:r>
              <a:rPr lang="en-GB" dirty="0"/>
              <a:t>, </a:t>
            </a:r>
          </a:p>
          <a:p>
            <a:pPr marL="285750" indent="-285750" algn="just">
              <a:buFontTx/>
              <a:buChar char="-"/>
            </a:pPr>
            <a:r>
              <a:rPr lang="en-GB" dirty="0"/>
              <a:t>9 </a:t>
            </a:r>
            <a:r>
              <a:rPr lang="en-GB" dirty="0" err="1"/>
              <a:t>nometnēs</a:t>
            </a:r>
            <a:r>
              <a:rPr lang="en-GB" dirty="0"/>
              <a:t>, </a:t>
            </a:r>
          </a:p>
          <a:p>
            <a:pPr marL="285750" indent="-285750" algn="just">
              <a:buFontTx/>
              <a:buChar char="-"/>
            </a:pPr>
            <a:r>
              <a:rPr lang="en-GB" dirty="0" err="1"/>
              <a:t>divu</a:t>
            </a:r>
            <a:r>
              <a:rPr lang="en-GB" dirty="0"/>
              <a:t> </a:t>
            </a:r>
            <a:r>
              <a:rPr lang="en-GB" dirty="0" err="1"/>
              <a:t>dienu</a:t>
            </a:r>
            <a:r>
              <a:rPr lang="en-GB" dirty="0"/>
              <a:t> </a:t>
            </a:r>
            <a:r>
              <a:rPr lang="en-GB" dirty="0" err="1"/>
              <a:t>veselības</a:t>
            </a:r>
            <a:r>
              <a:rPr lang="en-GB" dirty="0"/>
              <a:t> </a:t>
            </a:r>
            <a:r>
              <a:rPr lang="en-GB" dirty="0" err="1"/>
              <a:t>veicināšanas</a:t>
            </a:r>
            <a:r>
              <a:rPr lang="en-GB" dirty="0"/>
              <a:t> </a:t>
            </a:r>
            <a:r>
              <a:rPr lang="en-GB" dirty="0" err="1"/>
              <a:t>olimpiādēs</a:t>
            </a:r>
            <a:r>
              <a:rPr lang="en-GB" dirty="0"/>
              <a:t>, </a:t>
            </a:r>
            <a:r>
              <a:rPr lang="en-GB" dirty="0" err="1"/>
              <a:t>kas</a:t>
            </a:r>
            <a:r>
              <a:rPr lang="en-GB" dirty="0"/>
              <a:t> </a:t>
            </a:r>
            <a:r>
              <a:rPr lang="en-GB" dirty="0" err="1"/>
              <a:t>notiks</a:t>
            </a:r>
            <a:r>
              <a:rPr lang="en-GB" dirty="0"/>
              <a:t> </a:t>
            </a:r>
            <a:r>
              <a:rPr lang="en-GB" dirty="0" err="1"/>
              <a:t>trīs</a:t>
            </a:r>
            <a:r>
              <a:rPr lang="en-GB" dirty="0"/>
              <a:t> </a:t>
            </a:r>
            <a:r>
              <a:rPr lang="en-GB" dirty="0" err="1"/>
              <a:t>reizes</a:t>
            </a:r>
            <a:r>
              <a:rPr lang="en-GB" dirty="0"/>
              <a:t> </a:t>
            </a:r>
            <a:r>
              <a:rPr lang="en-GB" dirty="0" err="1"/>
              <a:t>projekta</a:t>
            </a:r>
            <a:r>
              <a:rPr lang="en-GB" dirty="0"/>
              <a:t> </a:t>
            </a:r>
            <a:r>
              <a:rPr lang="en-GB" dirty="0" err="1"/>
              <a:t>laikā</a:t>
            </a:r>
            <a:r>
              <a:rPr lang="en-GB" dirty="0"/>
              <a:t>,</a:t>
            </a:r>
          </a:p>
          <a:p>
            <a:pPr marL="285750" indent="-285750" algn="just">
              <a:buFontTx/>
              <a:buChar char="-"/>
            </a:pPr>
            <a:r>
              <a:rPr lang="en-GB" dirty="0" err="1"/>
              <a:t>veselības</a:t>
            </a:r>
            <a:r>
              <a:rPr lang="en-GB" dirty="0"/>
              <a:t> </a:t>
            </a:r>
            <a:r>
              <a:rPr lang="en-GB" dirty="0" err="1"/>
              <a:t>veicināšanas</a:t>
            </a:r>
            <a:r>
              <a:rPr lang="en-GB" dirty="0"/>
              <a:t> </a:t>
            </a:r>
            <a:r>
              <a:rPr lang="en-GB" dirty="0" err="1"/>
              <a:t>pasākumos</a:t>
            </a:r>
            <a:r>
              <a:rPr lang="en-GB" dirty="0"/>
              <a:t> – </a:t>
            </a:r>
            <a:r>
              <a:rPr lang="en-GB" dirty="0" err="1"/>
              <a:t>skriešanas</a:t>
            </a:r>
            <a:r>
              <a:rPr lang="en-GB" dirty="0"/>
              <a:t> </a:t>
            </a:r>
            <a:r>
              <a:rPr lang="en-GB" dirty="0" err="1"/>
              <a:t>pasākums</a:t>
            </a:r>
            <a:r>
              <a:rPr lang="en-GB" dirty="0"/>
              <a:t> “</a:t>
            </a:r>
            <a:r>
              <a:rPr lang="en-GB" dirty="0" err="1"/>
              <a:t>Skrējiens</a:t>
            </a:r>
            <a:r>
              <a:rPr lang="en-GB" dirty="0"/>
              <a:t> </a:t>
            </a:r>
            <a:r>
              <a:rPr lang="en-GB" dirty="0" err="1"/>
              <a:t>pēc</a:t>
            </a:r>
            <a:r>
              <a:rPr lang="en-GB" dirty="0"/>
              <a:t> </a:t>
            </a:r>
            <a:r>
              <a:rPr lang="en-GB" dirty="0" err="1"/>
              <a:t>veselības</a:t>
            </a:r>
            <a:r>
              <a:rPr lang="en-GB" dirty="0"/>
              <a:t>”, </a:t>
            </a:r>
            <a:r>
              <a:rPr lang="en-GB" dirty="0" err="1"/>
              <a:t>orientešanas</a:t>
            </a:r>
            <a:r>
              <a:rPr lang="en-GB" dirty="0"/>
              <a:t> </a:t>
            </a:r>
            <a:r>
              <a:rPr lang="en-GB" dirty="0" err="1"/>
              <a:t>pasakums</a:t>
            </a:r>
            <a:r>
              <a:rPr lang="en-GB" dirty="0"/>
              <a:t>  “</a:t>
            </a:r>
            <a:r>
              <a:rPr lang="en-GB" dirty="0" err="1"/>
              <a:t>Kāds</a:t>
            </a:r>
            <a:r>
              <a:rPr lang="en-GB" dirty="0"/>
              <a:t> </a:t>
            </a:r>
            <a:r>
              <a:rPr lang="en-GB" dirty="0" err="1"/>
              <a:t>ārsts</a:t>
            </a:r>
            <a:r>
              <a:rPr lang="en-GB" dirty="0"/>
              <a:t> </a:t>
            </a:r>
            <a:r>
              <a:rPr lang="en-GB" dirty="0" err="1"/>
              <a:t>kādu</a:t>
            </a:r>
            <a:r>
              <a:rPr lang="en-GB" dirty="0"/>
              <a:t> </a:t>
            </a:r>
            <a:r>
              <a:rPr lang="en-GB" dirty="0" err="1"/>
              <a:t>kaiti</a:t>
            </a:r>
            <a:r>
              <a:rPr lang="en-GB" dirty="0"/>
              <a:t> </a:t>
            </a:r>
            <a:r>
              <a:rPr lang="en-GB" dirty="0" err="1"/>
              <a:t>ārstē</a:t>
            </a:r>
            <a:r>
              <a:rPr lang="en-GB" dirty="0"/>
              <a:t>? ” un </a:t>
            </a:r>
            <a:r>
              <a:rPr lang="en-GB" dirty="0" err="1"/>
              <a:t>velo</a:t>
            </a:r>
            <a:r>
              <a:rPr lang="en-GB" dirty="0"/>
              <a:t> </a:t>
            </a:r>
            <a:r>
              <a:rPr lang="en-GB" dirty="0" err="1"/>
              <a:t>pasākums</a:t>
            </a:r>
            <a:r>
              <a:rPr lang="en-GB" dirty="0"/>
              <a:t> “ </a:t>
            </a:r>
            <a:r>
              <a:rPr lang="en-GB" dirty="0" err="1"/>
              <a:t>Uzlabo</a:t>
            </a:r>
            <a:r>
              <a:rPr lang="en-GB" dirty="0"/>
              <a:t> </a:t>
            </a:r>
            <a:r>
              <a:rPr lang="en-GB" dirty="0" err="1"/>
              <a:t>savu</a:t>
            </a:r>
            <a:r>
              <a:rPr lang="en-GB" dirty="0"/>
              <a:t> </a:t>
            </a:r>
            <a:r>
              <a:rPr lang="en-GB" dirty="0" err="1"/>
              <a:t>sirdi</a:t>
            </a:r>
            <a:r>
              <a:rPr lang="en-GB" dirty="0"/>
              <a:t>! ”,</a:t>
            </a:r>
          </a:p>
          <a:p>
            <a:pPr marL="285750" indent="-285750" algn="just">
              <a:buFontTx/>
              <a:buChar char="-"/>
            </a:pPr>
            <a:r>
              <a:rPr lang="en-GB" dirty="0" err="1"/>
              <a:t>izbraukuma</a:t>
            </a:r>
            <a:r>
              <a:rPr lang="en-GB" dirty="0"/>
              <a:t> </a:t>
            </a:r>
            <a:r>
              <a:rPr lang="en-GB" dirty="0" err="1"/>
              <a:t>veselības</a:t>
            </a:r>
            <a:r>
              <a:rPr lang="en-GB" dirty="0"/>
              <a:t> </a:t>
            </a:r>
            <a:r>
              <a:rPr lang="en-GB" dirty="0" err="1"/>
              <a:t>istabā</a:t>
            </a:r>
            <a:r>
              <a:rPr lang="en-GB" dirty="0"/>
              <a:t>.</a:t>
            </a:r>
          </a:p>
        </p:txBody>
      </p:sp>
    </p:spTree>
    <p:extLst>
      <p:ext uri="{BB962C8B-B14F-4D97-AF65-F5344CB8AC3E}">
        <p14:creationId xmlns:p14="http://schemas.microsoft.com/office/powerpoint/2010/main" val="2173374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059A0-7A7E-4F26-963F-AD84DF487766}"/>
              </a:ext>
            </a:extLst>
          </p:cNvPr>
          <p:cNvSpPr>
            <a:spLocks noGrp="1"/>
          </p:cNvSpPr>
          <p:nvPr>
            <p:ph type="title"/>
          </p:nvPr>
        </p:nvSpPr>
        <p:spPr/>
        <p:txBody>
          <a:bodyPr>
            <a:normAutofit/>
          </a:bodyPr>
          <a:lstStyle/>
          <a:p>
            <a:r>
              <a:rPr lang="en-GB" sz="2800" dirty="0"/>
              <a:t>JAU ĪSTENOTAIS PROJEKTĀ …</a:t>
            </a:r>
          </a:p>
        </p:txBody>
      </p:sp>
      <p:sp>
        <p:nvSpPr>
          <p:cNvPr id="4" name="TextBox 3">
            <a:extLst>
              <a:ext uri="{FF2B5EF4-FFF2-40B4-BE49-F238E27FC236}">
                <a16:creationId xmlns:a16="http://schemas.microsoft.com/office/drawing/2014/main" id="{2C896151-B95D-41B5-A1C7-AEE7FB4F3707}"/>
              </a:ext>
            </a:extLst>
          </p:cNvPr>
          <p:cNvSpPr txBox="1"/>
          <p:nvPr/>
        </p:nvSpPr>
        <p:spPr>
          <a:xfrm>
            <a:off x="1015068" y="1630400"/>
            <a:ext cx="9597005" cy="1754326"/>
          </a:xfrm>
          <a:prstGeom prst="rect">
            <a:avLst/>
          </a:prstGeom>
          <a:noFill/>
        </p:spPr>
        <p:txBody>
          <a:bodyPr wrap="square" rtlCol="0">
            <a:spAutoFit/>
          </a:bodyPr>
          <a:lstStyle/>
          <a:p>
            <a:pPr algn="just"/>
            <a:r>
              <a:rPr lang="lv-LV" dirty="0"/>
              <a:t>Kopš </a:t>
            </a:r>
            <a:r>
              <a:rPr lang="en-GB" b="1" dirty="0" err="1"/>
              <a:t>šī</a:t>
            </a:r>
            <a:r>
              <a:rPr lang="en-GB" b="1" dirty="0"/>
              <a:t> </a:t>
            </a:r>
            <a:r>
              <a:rPr lang="en-GB" b="1" dirty="0" err="1"/>
              <a:t>gada</a:t>
            </a:r>
            <a:r>
              <a:rPr lang="en-GB" b="1" dirty="0"/>
              <a:t> </a:t>
            </a:r>
            <a:r>
              <a:rPr lang="lv-LV" b="1" dirty="0"/>
              <a:t>10.jūlija </a:t>
            </a:r>
            <a:r>
              <a:rPr lang="lv-LV" dirty="0"/>
              <a:t>novada pagastos viesojas </a:t>
            </a:r>
            <a:r>
              <a:rPr lang="lv-LV" b="1" dirty="0"/>
              <a:t>“Izbraukuma veselības istaba” </a:t>
            </a:r>
            <a:r>
              <a:rPr lang="lv-LV" dirty="0"/>
              <a:t>, kurā tiek sniegta teorētiska informācija par sirds un asinsvadu veselību, ko ietekmē augsts un pārāk zems asinsspiediens, liekais svars, holesterīna un cukura līmenis asinīs, kā arī tiek veikti veselības paškontroles mērījumi, tos papildinot ar īsu </a:t>
            </a:r>
            <a:r>
              <a:rPr lang="lv-LV" dirty="0" err="1"/>
              <a:t>ekspreskonsultāciju</a:t>
            </a:r>
            <a:r>
              <a:rPr lang="lv-LV" dirty="0"/>
              <a:t> sniegšanu (5 min.) ar mērķi mudināt veikt ikdienas paradumu maiņu vai, nopietnu rezultātu gadījumā, – vērsties pie ģimenes ārsta.</a:t>
            </a:r>
            <a:endParaRPr lang="en-GB" dirty="0"/>
          </a:p>
          <a:p>
            <a:endParaRPr lang="en-GB" dirty="0"/>
          </a:p>
        </p:txBody>
      </p:sp>
      <p:pic>
        <p:nvPicPr>
          <p:cNvPr id="5" name="Picture 4">
            <a:extLst>
              <a:ext uri="{FF2B5EF4-FFF2-40B4-BE49-F238E27FC236}">
                <a16:creationId xmlns:a16="http://schemas.microsoft.com/office/drawing/2014/main" id="{EF5EF3B4-182E-4F5C-98CD-5F8A545B22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2720" y="3384726"/>
            <a:ext cx="3340751" cy="2505563"/>
          </a:xfrm>
          <a:prstGeom prst="rect">
            <a:avLst/>
          </a:prstGeom>
        </p:spPr>
      </p:pic>
      <p:sp>
        <p:nvSpPr>
          <p:cNvPr id="6" name="TextBox 5">
            <a:extLst>
              <a:ext uri="{FF2B5EF4-FFF2-40B4-BE49-F238E27FC236}">
                <a16:creationId xmlns:a16="http://schemas.microsoft.com/office/drawing/2014/main" id="{D4ECBB41-A3E0-4D24-B085-B707CECEBA95}"/>
              </a:ext>
            </a:extLst>
          </p:cNvPr>
          <p:cNvSpPr txBox="1"/>
          <p:nvPr/>
        </p:nvSpPr>
        <p:spPr>
          <a:xfrm>
            <a:off x="5302275" y="3384726"/>
            <a:ext cx="5436066" cy="2308324"/>
          </a:xfrm>
          <a:prstGeom prst="rect">
            <a:avLst/>
          </a:prstGeom>
          <a:noFill/>
        </p:spPr>
        <p:txBody>
          <a:bodyPr wrap="square" rtlCol="0">
            <a:spAutoFit/>
          </a:bodyPr>
          <a:lstStyle/>
          <a:p>
            <a:pPr algn="just"/>
            <a:r>
              <a:rPr lang="lv-LV" dirty="0"/>
              <a:t>Jūlija un augusta mēnešos “Izbraukuma veselības istaba” viesojās 14 novada pagastos, septembrī plānots apmeklēt 7 novada pagastus, kopumā līdz gada beigām tā katru pagastu apmeklēs divas reizes, bet līdz projekta beigām - sešas.</a:t>
            </a:r>
            <a:endParaRPr lang="en-GB" dirty="0"/>
          </a:p>
          <a:p>
            <a:pPr algn="just"/>
            <a:endParaRPr lang="en-GB" dirty="0"/>
          </a:p>
          <a:p>
            <a:pPr algn="just"/>
            <a:r>
              <a:rPr lang="en-GB" dirty="0" err="1"/>
              <a:t>Dalībnieki</a:t>
            </a:r>
            <a:r>
              <a:rPr lang="en-GB" dirty="0"/>
              <a:t>: </a:t>
            </a:r>
            <a:r>
              <a:rPr lang="en-GB" dirty="0" err="1"/>
              <a:t>jūlijā</a:t>
            </a:r>
            <a:r>
              <a:rPr lang="en-GB" dirty="0"/>
              <a:t> -  </a:t>
            </a:r>
            <a:r>
              <a:rPr lang="en-GB" b="1" dirty="0"/>
              <a:t>87</a:t>
            </a:r>
            <a:r>
              <a:rPr lang="en-GB" dirty="0"/>
              <a:t>, </a:t>
            </a:r>
            <a:r>
              <a:rPr lang="en-GB" dirty="0" err="1"/>
              <a:t>augustā</a:t>
            </a:r>
            <a:r>
              <a:rPr lang="en-GB" dirty="0"/>
              <a:t> - </a:t>
            </a:r>
            <a:r>
              <a:rPr lang="en-GB" b="1" dirty="0"/>
              <a:t>119</a:t>
            </a:r>
          </a:p>
          <a:p>
            <a:endParaRPr lang="en-GB" dirty="0"/>
          </a:p>
        </p:txBody>
      </p:sp>
    </p:spTree>
    <p:extLst>
      <p:ext uri="{BB962C8B-B14F-4D97-AF65-F5344CB8AC3E}">
        <p14:creationId xmlns:p14="http://schemas.microsoft.com/office/powerpoint/2010/main" val="1489042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9BAA6B-B76E-4C37-AAB8-8914E319A8B5}"/>
              </a:ext>
            </a:extLst>
          </p:cNvPr>
          <p:cNvSpPr txBox="1">
            <a:spLocks/>
          </p:cNvSpPr>
          <p:nvPr/>
        </p:nvSpPr>
        <p:spPr>
          <a:xfrm>
            <a:off x="780176" y="1330334"/>
            <a:ext cx="11006356" cy="13563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sz="2800" dirty="0"/>
              <a:t>DAŽAS PROJEKTA PASĀKUMA DALĪBNIEKU ATZIŅAS  NO ANKETĀM…</a:t>
            </a:r>
          </a:p>
        </p:txBody>
      </p:sp>
      <p:sp>
        <p:nvSpPr>
          <p:cNvPr id="5" name="TextBox 4">
            <a:extLst>
              <a:ext uri="{FF2B5EF4-FFF2-40B4-BE49-F238E27FC236}">
                <a16:creationId xmlns:a16="http://schemas.microsoft.com/office/drawing/2014/main" id="{F9F3617E-8D88-4F89-9D06-D75BF8277DC8}"/>
              </a:ext>
            </a:extLst>
          </p:cNvPr>
          <p:cNvSpPr txBox="1"/>
          <p:nvPr/>
        </p:nvSpPr>
        <p:spPr>
          <a:xfrm>
            <a:off x="1057013" y="2550253"/>
            <a:ext cx="10888910" cy="1569660"/>
          </a:xfrm>
          <a:prstGeom prst="rect">
            <a:avLst/>
          </a:prstGeom>
          <a:noFill/>
        </p:spPr>
        <p:txBody>
          <a:bodyPr wrap="square" rtlCol="0">
            <a:spAutoFit/>
          </a:bodyPr>
          <a:lstStyle/>
          <a:p>
            <a:r>
              <a:rPr lang="en-GB" sz="2400" dirty="0"/>
              <a:t>….</a:t>
            </a:r>
            <a:r>
              <a:rPr lang="en-GB" sz="2400" dirty="0" err="1"/>
              <a:t>Izsme</a:t>
            </a:r>
            <a:r>
              <a:rPr lang="lv-LV" sz="2400" dirty="0"/>
              <a:t>ļ</a:t>
            </a:r>
            <a:r>
              <a:rPr lang="en-GB" sz="2400" dirty="0" err="1"/>
              <a:t>oša</a:t>
            </a:r>
            <a:r>
              <a:rPr lang="en-GB" sz="2400" dirty="0"/>
              <a:t> </a:t>
            </a:r>
            <a:r>
              <a:rPr lang="en-GB" sz="2400" dirty="0" err="1"/>
              <a:t>informācija</a:t>
            </a:r>
            <a:r>
              <a:rPr lang="en-GB" sz="2400" dirty="0"/>
              <a:t>! </a:t>
            </a:r>
            <a:r>
              <a:rPr lang="en-GB" sz="2400" dirty="0" err="1"/>
              <a:t>Individuāla</a:t>
            </a:r>
            <a:r>
              <a:rPr lang="en-GB" sz="2400" dirty="0"/>
              <a:t> </a:t>
            </a:r>
            <a:r>
              <a:rPr lang="en-GB" sz="2400" dirty="0" err="1"/>
              <a:t>pieeja</a:t>
            </a:r>
            <a:r>
              <a:rPr lang="en-GB" sz="2400" dirty="0"/>
              <a:t>! </a:t>
            </a:r>
            <a:r>
              <a:rPr lang="en-GB" sz="2400" dirty="0" err="1"/>
              <a:t>Ļoti</a:t>
            </a:r>
            <a:r>
              <a:rPr lang="en-GB" sz="2400" dirty="0"/>
              <a:t> </a:t>
            </a:r>
            <a:r>
              <a:rPr lang="en-GB" sz="2400" dirty="0" err="1"/>
              <a:t>apmierināta</a:t>
            </a:r>
            <a:r>
              <a:rPr lang="en-GB" sz="2400" dirty="0"/>
              <a:t> </a:t>
            </a:r>
            <a:r>
              <a:rPr lang="en-GB" sz="2400" dirty="0" err="1"/>
              <a:t>ar</a:t>
            </a:r>
            <a:r>
              <a:rPr lang="en-GB" sz="2400" dirty="0"/>
              <a:t> </a:t>
            </a:r>
            <a:r>
              <a:rPr lang="en-GB" sz="2400" dirty="0" err="1"/>
              <a:t>informāciju</a:t>
            </a:r>
            <a:r>
              <a:rPr lang="en-GB" sz="2400" dirty="0"/>
              <a:t>!</a:t>
            </a:r>
          </a:p>
          <a:p>
            <a:r>
              <a:rPr lang="en-GB" sz="2400" dirty="0"/>
              <a:t>….</a:t>
            </a:r>
            <a:r>
              <a:rPr lang="en-GB" sz="2400" dirty="0" err="1"/>
              <a:t>Varētu</a:t>
            </a:r>
            <a:r>
              <a:rPr lang="en-GB" sz="2400" dirty="0"/>
              <a:t> </a:t>
            </a:r>
            <a:r>
              <a:rPr lang="en-GB" sz="2400" dirty="0" err="1"/>
              <a:t>biežāk</a:t>
            </a:r>
            <a:r>
              <a:rPr lang="en-GB" sz="2400" dirty="0"/>
              <a:t>, </a:t>
            </a:r>
            <a:r>
              <a:rPr lang="en-GB" sz="2400" dirty="0" err="1"/>
              <a:t>paldies</a:t>
            </a:r>
            <a:r>
              <a:rPr lang="en-GB" sz="2400" dirty="0"/>
              <a:t>.</a:t>
            </a:r>
          </a:p>
          <a:p>
            <a:r>
              <a:rPr lang="en-GB" sz="2400" dirty="0"/>
              <a:t>….</a:t>
            </a:r>
            <a:r>
              <a:rPr lang="en-GB" sz="2400" dirty="0" err="1"/>
              <a:t>Šādus</a:t>
            </a:r>
            <a:r>
              <a:rPr lang="en-GB" sz="2400" dirty="0"/>
              <a:t> </a:t>
            </a:r>
            <a:r>
              <a:rPr lang="en-GB" sz="2400" dirty="0" err="1"/>
              <a:t>pasākus</a:t>
            </a:r>
            <a:r>
              <a:rPr lang="en-GB" sz="2400" dirty="0"/>
              <a:t> </a:t>
            </a:r>
            <a:r>
              <a:rPr lang="en-GB" sz="2400" dirty="0" err="1"/>
              <a:t>rīkot</a:t>
            </a:r>
            <a:r>
              <a:rPr lang="en-GB" sz="2400" dirty="0"/>
              <a:t> </a:t>
            </a:r>
            <a:r>
              <a:rPr lang="en-GB" sz="2400" dirty="0" err="1"/>
              <a:t>pēc</a:t>
            </a:r>
            <a:r>
              <a:rPr lang="en-GB" sz="2400" dirty="0"/>
              <a:t> </a:t>
            </a:r>
            <a:r>
              <a:rPr lang="en-GB" sz="2400" dirty="0" err="1"/>
              <a:t>iespējas</a:t>
            </a:r>
            <a:r>
              <a:rPr lang="en-GB" sz="2400" dirty="0"/>
              <a:t> </a:t>
            </a:r>
            <a:r>
              <a:rPr lang="en-GB" sz="2400" dirty="0" err="1"/>
              <a:t>vismaz</a:t>
            </a:r>
            <a:r>
              <a:rPr lang="en-GB" sz="2400" dirty="0"/>
              <a:t> 1 </a:t>
            </a:r>
            <a:r>
              <a:rPr lang="en-GB" sz="2400" dirty="0" err="1"/>
              <a:t>reizi</a:t>
            </a:r>
            <a:r>
              <a:rPr lang="en-GB" sz="2400" dirty="0"/>
              <a:t> </a:t>
            </a:r>
            <a:r>
              <a:rPr lang="en-GB" sz="2400" dirty="0" err="1"/>
              <a:t>gadā</a:t>
            </a:r>
            <a:r>
              <a:rPr lang="en-GB" sz="2400" dirty="0"/>
              <a:t>!</a:t>
            </a:r>
          </a:p>
          <a:p>
            <a:r>
              <a:rPr lang="en-GB" sz="2400" dirty="0"/>
              <a:t>….</a:t>
            </a:r>
            <a:r>
              <a:rPr lang="en-GB" sz="2400" dirty="0" err="1"/>
              <a:t>Ļoti</a:t>
            </a:r>
            <a:r>
              <a:rPr lang="en-GB" sz="2400" dirty="0"/>
              <a:t> </a:t>
            </a:r>
            <a:r>
              <a:rPr lang="en-GB" sz="2400" dirty="0" err="1"/>
              <a:t>noderīgs</a:t>
            </a:r>
            <a:r>
              <a:rPr lang="en-GB" sz="2400" dirty="0"/>
              <a:t> </a:t>
            </a:r>
            <a:r>
              <a:rPr lang="en-GB" sz="2400" dirty="0" err="1"/>
              <a:t>pasākums</a:t>
            </a:r>
            <a:r>
              <a:rPr lang="en-GB" sz="2400" dirty="0"/>
              <a:t>.</a:t>
            </a:r>
          </a:p>
        </p:txBody>
      </p:sp>
    </p:spTree>
    <p:extLst>
      <p:ext uri="{BB962C8B-B14F-4D97-AF65-F5344CB8AC3E}">
        <p14:creationId xmlns:p14="http://schemas.microsoft.com/office/powerpoint/2010/main" val="1908620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50F013-B462-4F15-A806-764FA02BFA8E}"/>
              </a:ext>
            </a:extLst>
          </p:cNvPr>
          <p:cNvSpPr>
            <a:spLocks noGrp="1"/>
          </p:cNvSpPr>
          <p:nvPr>
            <p:ph type="title"/>
          </p:nvPr>
        </p:nvSpPr>
        <p:spPr>
          <a:xfrm>
            <a:off x="765495" y="291441"/>
            <a:ext cx="9875520" cy="1356360"/>
          </a:xfrm>
        </p:spPr>
        <p:txBody>
          <a:bodyPr>
            <a:normAutofit/>
          </a:bodyPr>
          <a:lstStyle/>
          <a:p>
            <a:r>
              <a:rPr lang="en-GB" sz="2800" dirty="0"/>
              <a:t>JAU ĪSTENOTAIS PROJEKTĀ …</a:t>
            </a:r>
          </a:p>
        </p:txBody>
      </p:sp>
      <p:sp>
        <p:nvSpPr>
          <p:cNvPr id="5" name="Rectangle 4">
            <a:extLst>
              <a:ext uri="{FF2B5EF4-FFF2-40B4-BE49-F238E27FC236}">
                <a16:creationId xmlns:a16="http://schemas.microsoft.com/office/drawing/2014/main" id="{F356539F-4C02-4C37-9B28-731103130340}"/>
              </a:ext>
            </a:extLst>
          </p:cNvPr>
          <p:cNvSpPr/>
          <p:nvPr/>
        </p:nvSpPr>
        <p:spPr>
          <a:xfrm>
            <a:off x="765495" y="1264501"/>
            <a:ext cx="10494628" cy="1338828"/>
          </a:xfrm>
          <a:prstGeom prst="rect">
            <a:avLst/>
          </a:prstGeom>
        </p:spPr>
        <p:txBody>
          <a:bodyPr wrap="square">
            <a:spAutoFit/>
          </a:bodyPr>
          <a:lstStyle/>
          <a:p>
            <a:pPr algn="just">
              <a:lnSpc>
                <a:spcPct val="150000"/>
              </a:lnSpc>
              <a:spcAft>
                <a:spcPts val="0"/>
              </a:spcAft>
            </a:pPr>
            <a:r>
              <a:rPr lang="lv-LV" dirty="0"/>
              <a:t>No </a:t>
            </a:r>
            <a:r>
              <a:rPr lang="lv-LV" b="1" dirty="0"/>
              <a:t>šī gada 7. līdz 13.augustam </a:t>
            </a:r>
            <a:r>
              <a:rPr lang="lv-LV" dirty="0"/>
              <a:t>Rēzeknes novada Lūznavas pagastā norisinājās veselības veicināšanas nometne bērniem ar īpašām vajadzībām, kurā septiņu dienu garumā notika dažādas veselību veicinošas aktivitātes 10 novada bērniem kopā ar viņu pavadoņiem. </a:t>
            </a:r>
            <a:endParaRPr lang="en-GB" dirty="0"/>
          </a:p>
        </p:txBody>
      </p:sp>
      <p:pic>
        <p:nvPicPr>
          <p:cNvPr id="7" name="Рисунок 1" descr="d:\Users\User\Desktop\Rezekn nov NOMETne17\FOTO nov. 2017\PIEKT DIENA\IMG_4889.JPG">
            <a:extLst>
              <a:ext uri="{FF2B5EF4-FFF2-40B4-BE49-F238E27FC236}">
                <a16:creationId xmlns:a16="http://schemas.microsoft.com/office/drawing/2014/main" id="{60773FD5-1928-418B-B524-8C92164635D6}"/>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327174" y="3775685"/>
            <a:ext cx="4177716" cy="2768367"/>
          </a:xfrm>
          <a:prstGeom prst="rect">
            <a:avLst/>
          </a:prstGeom>
          <a:noFill/>
          <a:ln w="9525">
            <a:noFill/>
            <a:miter lim="800000"/>
            <a:headEnd/>
            <a:tailEnd/>
          </a:ln>
        </p:spPr>
      </p:pic>
      <p:pic>
        <p:nvPicPr>
          <p:cNvPr id="8" name="Содержимое 3" descr="d:\Users\User\Desktop\otra diena\IMG_4203.JPG">
            <a:extLst>
              <a:ext uri="{FF2B5EF4-FFF2-40B4-BE49-F238E27FC236}">
                <a16:creationId xmlns:a16="http://schemas.microsoft.com/office/drawing/2014/main" id="{BA86E9A8-66F1-4FAE-A8D9-2E7AF01FFDAB}"/>
              </a:ext>
            </a:extLst>
          </p:cNvPr>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7719432" y="3775685"/>
            <a:ext cx="4053009" cy="2662724"/>
          </a:xfrm>
          <a:prstGeom prst="rect">
            <a:avLst/>
          </a:prstGeom>
          <a:noFill/>
          <a:ln w="9525">
            <a:noFill/>
            <a:miter lim="800000"/>
            <a:headEnd/>
            <a:tailEnd/>
          </a:ln>
        </p:spPr>
      </p:pic>
      <p:pic>
        <p:nvPicPr>
          <p:cNvPr id="9" name="Рисунок 4" descr="d:\Users\User\Desktop\otra diena\IMG_4154.JPG">
            <a:extLst>
              <a:ext uri="{FF2B5EF4-FFF2-40B4-BE49-F238E27FC236}">
                <a16:creationId xmlns:a16="http://schemas.microsoft.com/office/drawing/2014/main" id="{FD7C0A33-BC53-4B1B-A7A0-068A9ED71715}"/>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3722640" y="2637524"/>
            <a:ext cx="4261556" cy="3032249"/>
          </a:xfrm>
          <a:prstGeom prst="rect">
            <a:avLst/>
          </a:prstGeom>
          <a:noFill/>
          <a:ln w="9525">
            <a:noFill/>
            <a:miter lim="800000"/>
            <a:headEnd/>
            <a:tailEnd/>
          </a:ln>
        </p:spPr>
      </p:pic>
    </p:spTree>
    <p:extLst>
      <p:ext uri="{BB962C8B-B14F-4D97-AF65-F5344CB8AC3E}">
        <p14:creationId xmlns:p14="http://schemas.microsoft.com/office/powerpoint/2010/main" val="438093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Users\User\Desktop\Rezekn nov NOMETne17\FOTO nov. 2017\cetrta diea\IMG_4649.JPG">
            <a:extLst>
              <a:ext uri="{FF2B5EF4-FFF2-40B4-BE49-F238E27FC236}">
                <a16:creationId xmlns:a16="http://schemas.microsoft.com/office/drawing/2014/main" id="{493A7B9B-1AF3-4025-B519-6A1D24440A5E}"/>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397217" y="3657600"/>
            <a:ext cx="4366106" cy="2734811"/>
          </a:xfrm>
          <a:prstGeom prst="rect">
            <a:avLst/>
          </a:prstGeom>
          <a:noFill/>
          <a:ln w="9525">
            <a:noFill/>
            <a:miter lim="800000"/>
            <a:headEnd/>
            <a:tailEnd/>
          </a:ln>
        </p:spPr>
      </p:pic>
      <p:pic>
        <p:nvPicPr>
          <p:cNvPr id="5" name="Рисунок 2" descr="d:\Users\User\Desktop\Rezekn nov NOMETne17\FOTO nov. 2017\PIEKT DIENA\IMG_5015.JPG">
            <a:extLst>
              <a:ext uri="{FF2B5EF4-FFF2-40B4-BE49-F238E27FC236}">
                <a16:creationId xmlns:a16="http://schemas.microsoft.com/office/drawing/2014/main" id="{8F1B5905-0984-4685-A823-A3BD33171AFD}"/>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7650761" y="319285"/>
            <a:ext cx="4127382" cy="3027922"/>
          </a:xfrm>
          <a:prstGeom prst="rect">
            <a:avLst/>
          </a:prstGeom>
          <a:noFill/>
          <a:ln w="9525">
            <a:noFill/>
            <a:miter lim="800000"/>
            <a:headEnd/>
            <a:tailEnd/>
          </a:ln>
        </p:spPr>
      </p:pic>
      <p:pic>
        <p:nvPicPr>
          <p:cNvPr id="6" name="Content Placeholder 7" descr="C:\Users\user_\Desktop\cetrta diea\IMG_4696.JPG">
            <a:extLst>
              <a:ext uri="{FF2B5EF4-FFF2-40B4-BE49-F238E27FC236}">
                <a16:creationId xmlns:a16="http://schemas.microsoft.com/office/drawing/2014/main" id="{EBCABB90-1BC7-4C22-AF3C-777FC16AAF12}"/>
              </a:ext>
            </a:extLst>
          </p:cNvPr>
          <p:cNvPicPr>
            <a:picLocks noGrp="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397217" y="319285"/>
            <a:ext cx="4366106" cy="3187313"/>
          </a:xfrm>
          <a:prstGeom prst="rect">
            <a:avLst/>
          </a:prstGeom>
          <a:noFill/>
          <a:ln w="9525">
            <a:noFill/>
            <a:miter lim="800000"/>
            <a:headEnd/>
            <a:tailEnd/>
          </a:ln>
        </p:spPr>
      </p:pic>
      <p:pic>
        <p:nvPicPr>
          <p:cNvPr id="7" name="Рисунок 4" descr="d:\Users\User\Desktop\SESTA DIENA\IMG_5058.JPG">
            <a:extLst>
              <a:ext uri="{FF2B5EF4-FFF2-40B4-BE49-F238E27FC236}">
                <a16:creationId xmlns:a16="http://schemas.microsoft.com/office/drawing/2014/main" id="{59BCC66B-9A0B-421B-8934-F3114B420E75}"/>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7650760" y="3506598"/>
            <a:ext cx="4127382" cy="2954148"/>
          </a:xfrm>
          <a:prstGeom prst="rect">
            <a:avLst/>
          </a:prstGeom>
          <a:noFill/>
          <a:ln w="9525">
            <a:noFill/>
            <a:miter lim="800000"/>
            <a:headEnd/>
            <a:tailEnd/>
          </a:ln>
        </p:spPr>
      </p:pic>
      <p:pic>
        <p:nvPicPr>
          <p:cNvPr id="8" name="Содержимое 3" descr="d:\Users\User\Desktop\otra diena\IMG_4088.JPG">
            <a:extLst>
              <a:ext uri="{FF2B5EF4-FFF2-40B4-BE49-F238E27FC236}">
                <a16:creationId xmlns:a16="http://schemas.microsoft.com/office/drawing/2014/main" id="{B82271D5-1EBD-4601-AAF6-4CD591D680FF}"/>
              </a:ext>
            </a:extLst>
          </p:cNvPr>
          <p:cNvPicPr>
            <a:picLocks/>
          </p:cNvPicPr>
          <p:nvPr/>
        </p:nvPicPr>
        <p:blipFill>
          <a:blip r:embed="rId6" cstate="email">
            <a:extLst>
              <a:ext uri="{28A0092B-C50C-407E-A947-70E740481C1C}">
                <a14:useLocalDpi xmlns:a14="http://schemas.microsoft.com/office/drawing/2010/main"/>
              </a:ext>
            </a:extLst>
          </a:blip>
          <a:srcRect/>
          <a:stretch>
            <a:fillRect/>
          </a:stretch>
        </p:blipFill>
        <p:spPr bwMode="auto">
          <a:xfrm rot="16200000">
            <a:off x="4485863" y="1948837"/>
            <a:ext cx="3509470" cy="2663521"/>
          </a:xfrm>
          <a:prstGeom prst="rect">
            <a:avLst/>
          </a:prstGeom>
          <a:noFill/>
          <a:ln w="9525">
            <a:noFill/>
            <a:miter lim="800000"/>
            <a:headEnd/>
            <a:tailEnd/>
          </a:ln>
        </p:spPr>
      </p:pic>
    </p:spTree>
    <p:extLst>
      <p:ext uri="{BB962C8B-B14F-4D97-AF65-F5344CB8AC3E}">
        <p14:creationId xmlns:p14="http://schemas.microsoft.com/office/powerpoint/2010/main" val="2492880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0CE0C37-B19B-4B44-862D-823AC52962CC}"/>
              </a:ext>
            </a:extLst>
          </p:cNvPr>
          <p:cNvSpPr txBox="1">
            <a:spLocks/>
          </p:cNvSpPr>
          <p:nvPr/>
        </p:nvSpPr>
        <p:spPr>
          <a:xfrm>
            <a:off x="830510" y="675992"/>
            <a:ext cx="11006356" cy="13563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sz="2800" dirty="0"/>
              <a:t>DAŽAS PROJEKTA PASĀKUMA DALĪBNIEKU ATZIŅAS  NO ANKETĀM…</a:t>
            </a:r>
          </a:p>
        </p:txBody>
      </p:sp>
      <p:sp>
        <p:nvSpPr>
          <p:cNvPr id="5" name="TextBox 4">
            <a:extLst>
              <a:ext uri="{FF2B5EF4-FFF2-40B4-BE49-F238E27FC236}">
                <a16:creationId xmlns:a16="http://schemas.microsoft.com/office/drawing/2014/main" id="{2211F13F-082E-4A4E-B632-D561B9D86E85}"/>
              </a:ext>
            </a:extLst>
          </p:cNvPr>
          <p:cNvSpPr txBox="1"/>
          <p:nvPr/>
        </p:nvSpPr>
        <p:spPr>
          <a:xfrm>
            <a:off x="755009" y="1468073"/>
            <a:ext cx="10930855" cy="4154984"/>
          </a:xfrm>
          <a:prstGeom prst="rect">
            <a:avLst/>
          </a:prstGeom>
          <a:noFill/>
        </p:spPr>
        <p:txBody>
          <a:bodyPr wrap="square" rtlCol="0">
            <a:spAutoFit/>
          </a:bodyPr>
          <a:lstStyle/>
          <a:p>
            <a:pPr algn="just"/>
            <a:r>
              <a:rPr lang="en-GB" sz="2400" dirty="0"/>
              <a:t>….</a:t>
            </a:r>
            <a:r>
              <a:rPr lang="en-GB" sz="2400" dirty="0" err="1"/>
              <a:t>Nometnē</a:t>
            </a:r>
            <a:r>
              <a:rPr lang="en-GB" sz="2400" dirty="0"/>
              <a:t> </a:t>
            </a:r>
            <a:r>
              <a:rPr lang="en-GB" sz="2400" dirty="0" err="1"/>
              <a:t>daudz</a:t>
            </a:r>
            <a:r>
              <a:rPr lang="en-GB" sz="2400" dirty="0"/>
              <a:t> </a:t>
            </a:r>
            <a:r>
              <a:rPr lang="en-GB" sz="2400" dirty="0" err="1"/>
              <a:t>noderīgas</a:t>
            </a:r>
            <a:r>
              <a:rPr lang="en-GB" sz="2400" dirty="0"/>
              <a:t>, </a:t>
            </a:r>
            <a:r>
              <a:rPr lang="en-GB" sz="2400" dirty="0" err="1"/>
              <a:t>izzinošas</a:t>
            </a:r>
            <a:r>
              <a:rPr lang="en-GB" sz="2400" dirty="0"/>
              <a:t> </a:t>
            </a:r>
            <a:r>
              <a:rPr lang="en-GB" sz="2400" dirty="0" err="1"/>
              <a:t>informācijas</a:t>
            </a:r>
            <a:r>
              <a:rPr lang="en-GB" sz="2400" dirty="0"/>
              <a:t> un </a:t>
            </a:r>
            <a:r>
              <a:rPr lang="en-GB" sz="2400" dirty="0" err="1"/>
              <a:t>pasākumi</a:t>
            </a:r>
            <a:r>
              <a:rPr lang="en-GB" sz="2400" dirty="0"/>
              <a:t> </a:t>
            </a:r>
            <a:r>
              <a:rPr lang="en-GB" sz="2400" dirty="0" err="1"/>
              <a:t>bērniem</a:t>
            </a:r>
            <a:r>
              <a:rPr lang="en-GB" sz="2400" dirty="0"/>
              <a:t> un </a:t>
            </a:r>
            <a:r>
              <a:rPr lang="en-GB" sz="2400" dirty="0" err="1"/>
              <a:t>vecākiem</a:t>
            </a:r>
            <a:r>
              <a:rPr lang="en-GB" sz="2400" dirty="0"/>
              <a:t>. </a:t>
            </a:r>
            <a:r>
              <a:rPr lang="en-GB" sz="2400" dirty="0" err="1"/>
              <a:t>Bērni</a:t>
            </a:r>
            <a:r>
              <a:rPr lang="en-GB" sz="2400" dirty="0"/>
              <a:t> </a:t>
            </a:r>
            <a:r>
              <a:rPr lang="en-GB" sz="2400" dirty="0" err="1"/>
              <a:t>vēlētos</a:t>
            </a:r>
            <a:r>
              <a:rPr lang="en-GB" sz="2400" dirty="0"/>
              <a:t> </a:t>
            </a:r>
            <a:r>
              <a:rPr lang="en-GB" sz="2400" dirty="0" err="1"/>
              <a:t>būt</a:t>
            </a:r>
            <a:r>
              <a:rPr lang="en-GB" sz="2400" dirty="0"/>
              <a:t> </a:t>
            </a:r>
            <a:r>
              <a:rPr lang="en-GB" sz="2400" dirty="0" err="1"/>
              <a:t>ilgāk</a:t>
            </a:r>
            <a:r>
              <a:rPr lang="en-GB" sz="2400" dirty="0"/>
              <a:t> </a:t>
            </a:r>
            <a:r>
              <a:rPr lang="en-GB" sz="2400" dirty="0" err="1"/>
              <a:t>nometnē</a:t>
            </a:r>
            <a:endParaRPr lang="en-GB" sz="2400" dirty="0"/>
          </a:p>
          <a:p>
            <a:pPr algn="just"/>
            <a:r>
              <a:rPr lang="en-GB" sz="2400" dirty="0"/>
              <a:t>….</a:t>
            </a:r>
            <a:r>
              <a:rPr lang="en-GB" sz="2400" dirty="0" err="1"/>
              <a:t>Gribētos</a:t>
            </a:r>
            <a:r>
              <a:rPr lang="en-GB" sz="2400" dirty="0"/>
              <a:t> </a:t>
            </a:r>
            <a:r>
              <a:rPr lang="en-GB" sz="2400" dirty="0" err="1"/>
              <a:t>lai</a:t>
            </a:r>
            <a:r>
              <a:rPr lang="en-GB" sz="2400" dirty="0"/>
              <a:t> </a:t>
            </a:r>
            <a:r>
              <a:rPr lang="en-GB" sz="2400" dirty="0" err="1"/>
              <a:t>nometnes</a:t>
            </a:r>
            <a:r>
              <a:rPr lang="en-GB" sz="2400" dirty="0"/>
              <a:t> </a:t>
            </a:r>
            <a:r>
              <a:rPr lang="en-GB" sz="2400" dirty="0" err="1"/>
              <a:t>laiks</a:t>
            </a:r>
            <a:r>
              <a:rPr lang="en-GB" sz="2400" dirty="0"/>
              <a:t> </a:t>
            </a:r>
            <a:r>
              <a:rPr lang="en-GB" sz="2400" dirty="0" err="1"/>
              <a:t>būtu</a:t>
            </a:r>
            <a:r>
              <a:rPr lang="en-GB" sz="2400" dirty="0"/>
              <a:t> </a:t>
            </a:r>
            <a:r>
              <a:rPr lang="en-GB" sz="2400" dirty="0" err="1"/>
              <a:t>garāks</a:t>
            </a:r>
            <a:r>
              <a:rPr lang="en-GB" sz="2400" dirty="0"/>
              <a:t>. </a:t>
            </a:r>
            <a:r>
              <a:rPr lang="en-GB" sz="2400" dirty="0" err="1"/>
              <a:t>Bija</a:t>
            </a:r>
            <a:r>
              <a:rPr lang="en-GB" sz="2400" dirty="0"/>
              <a:t> </a:t>
            </a:r>
            <a:r>
              <a:rPr lang="en-GB" sz="2400" dirty="0" err="1"/>
              <a:t>daudz</a:t>
            </a:r>
            <a:r>
              <a:rPr lang="en-GB" sz="2400" dirty="0"/>
              <a:t> </a:t>
            </a:r>
            <a:r>
              <a:rPr lang="en-GB" sz="2400" dirty="0" err="1"/>
              <a:t>vērtīgu</a:t>
            </a:r>
            <a:r>
              <a:rPr lang="en-GB" sz="2400" dirty="0"/>
              <a:t> </a:t>
            </a:r>
            <a:r>
              <a:rPr lang="en-GB" sz="2400" dirty="0" err="1"/>
              <a:t>nodarbību</a:t>
            </a:r>
            <a:r>
              <a:rPr lang="en-GB" sz="2400" dirty="0"/>
              <a:t> un </a:t>
            </a:r>
            <a:r>
              <a:rPr lang="en-GB" sz="2400" dirty="0" err="1"/>
              <a:t>aktivitāšu</a:t>
            </a:r>
            <a:r>
              <a:rPr lang="en-GB" sz="2400" dirty="0"/>
              <a:t>. </a:t>
            </a:r>
            <a:r>
              <a:rPr lang="en-GB" sz="2400" dirty="0" err="1"/>
              <a:t>Iepazināmies</a:t>
            </a:r>
            <a:r>
              <a:rPr lang="en-GB" sz="2400" dirty="0"/>
              <a:t> </a:t>
            </a:r>
            <a:r>
              <a:rPr lang="en-GB" sz="2400" dirty="0" err="1"/>
              <a:t>ar</a:t>
            </a:r>
            <a:r>
              <a:rPr lang="en-GB" sz="2400" dirty="0"/>
              <a:t> </a:t>
            </a:r>
            <a:r>
              <a:rPr lang="en-GB" sz="2400" dirty="0" err="1"/>
              <a:t>speciālistiem</a:t>
            </a:r>
            <a:r>
              <a:rPr lang="en-GB" sz="2400" dirty="0"/>
              <a:t>, </a:t>
            </a:r>
            <a:r>
              <a:rPr lang="en-GB" sz="2400" dirty="0" err="1"/>
              <a:t>kuri</a:t>
            </a:r>
            <a:r>
              <a:rPr lang="en-GB" sz="2400" dirty="0"/>
              <a:t> </a:t>
            </a:r>
            <a:r>
              <a:rPr lang="en-GB" sz="2400" dirty="0" err="1"/>
              <a:t>stāstīja</a:t>
            </a:r>
            <a:r>
              <a:rPr lang="en-GB" sz="2400" dirty="0"/>
              <a:t> par </a:t>
            </a:r>
            <a:r>
              <a:rPr lang="en-GB" sz="2400" dirty="0" err="1"/>
              <a:t>veselīgu</a:t>
            </a:r>
            <a:r>
              <a:rPr lang="en-GB" sz="2400" dirty="0"/>
              <a:t> </a:t>
            </a:r>
            <a:r>
              <a:rPr lang="en-GB" sz="2400" dirty="0" err="1"/>
              <a:t>dzīves</a:t>
            </a:r>
            <a:r>
              <a:rPr lang="en-GB" sz="2400" dirty="0"/>
              <a:t> </a:t>
            </a:r>
            <a:r>
              <a:rPr lang="en-GB" sz="2400" dirty="0" err="1"/>
              <a:t>veidu</a:t>
            </a:r>
            <a:r>
              <a:rPr lang="en-GB" sz="2400" dirty="0"/>
              <a:t>. Sa</a:t>
            </a:r>
            <a:r>
              <a:rPr lang="lv-LV" sz="2400" dirty="0"/>
              <a:t>ņ</a:t>
            </a:r>
            <a:r>
              <a:rPr lang="en-GB" sz="2400" dirty="0" err="1"/>
              <a:t>ēmām</a:t>
            </a:r>
            <a:r>
              <a:rPr lang="en-GB" sz="2400" dirty="0"/>
              <a:t> </a:t>
            </a:r>
            <a:r>
              <a:rPr lang="en-GB" sz="2400" dirty="0" err="1"/>
              <a:t>daudz</a:t>
            </a:r>
            <a:r>
              <a:rPr lang="en-GB" sz="2400" dirty="0"/>
              <a:t> </a:t>
            </a:r>
            <a:r>
              <a:rPr lang="en-GB" sz="2400" dirty="0" err="1"/>
              <a:t>labu</a:t>
            </a:r>
            <a:r>
              <a:rPr lang="en-GB" sz="2400" dirty="0"/>
              <a:t> </a:t>
            </a:r>
            <a:r>
              <a:rPr lang="en-GB" sz="2400" dirty="0" err="1"/>
              <a:t>emociju</a:t>
            </a:r>
            <a:r>
              <a:rPr lang="en-GB" sz="2400" dirty="0"/>
              <a:t>, </a:t>
            </a:r>
            <a:r>
              <a:rPr lang="en-GB" sz="2400" dirty="0" err="1"/>
              <a:t>informācijas</a:t>
            </a:r>
            <a:endParaRPr lang="en-GB" sz="2400" dirty="0"/>
          </a:p>
          <a:p>
            <a:pPr algn="just"/>
            <a:r>
              <a:rPr lang="en-GB" sz="2400" dirty="0"/>
              <a:t>…. </a:t>
            </a:r>
            <a:r>
              <a:rPr lang="en-GB" sz="2400" dirty="0" err="1"/>
              <a:t>Jārīko</a:t>
            </a:r>
            <a:r>
              <a:rPr lang="en-GB" sz="2400" dirty="0"/>
              <a:t> </a:t>
            </a:r>
            <a:r>
              <a:rPr lang="en-GB" sz="2400" dirty="0" err="1"/>
              <a:t>šāda</a:t>
            </a:r>
            <a:r>
              <a:rPr lang="en-GB" sz="2400" dirty="0"/>
              <a:t> </a:t>
            </a:r>
            <a:r>
              <a:rPr lang="en-GB" sz="2400" dirty="0" err="1"/>
              <a:t>veida</a:t>
            </a:r>
            <a:r>
              <a:rPr lang="en-GB" sz="2400" dirty="0"/>
              <a:t> </a:t>
            </a:r>
            <a:r>
              <a:rPr lang="en-GB" sz="2400" dirty="0" err="1"/>
              <a:t>nometnes</a:t>
            </a:r>
            <a:r>
              <a:rPr lang="en-GB" sz="2400" dirty="0"/>
              <a:t> </a:t>
            </a:r>
            <a:r>
              <a:rPr lang="en-GB" sz="2400" dirty="0" err="1"/>
              <a:t>biežāk</a:t>
            </a:r>
            <a:r>
              <a:rPr lang="en-GB" sz="2400" dirty="0"/>
              <a:t>. </a:t>
            </a:r>
            <a:r>
              <a:rPr lang="en-GB" sz="2400" dirty="0" err="1"/>
              <a:t>Vecākiem</a:t>
            </a:r>
            <a:r>
              <a:rPr lang="en-GB" sz="2400" dirty="0"/>
              <a:t> </a:t>
            </a:r>
            <a:r>
              <a:rPr lang="en-GB" sz="2400" dirty="0" err="1"/>
              <a:t>konsultācijas</a:t>
            </a:r>
            <a:r>
              <a:rPr lang="en-GB" sz="2400" dirty="0"/>
              <a:t> pie </a:t>
            </a:r>
            <a:r>
              <a:rPr lang="en-GB" sz="2400" dirty="0" err="1"/>
              <a:t>speciālistiem</a:t>
            </a:r>
            <a:r>
              <a:rPr lang="en-GB" sz="2400" dirty="0"/>
              <a:t>. </a:t>
            </a:r>
            <a:r>
              <a:rPr lang="en-GB" sz="2400" dirty="0" err="1"/>
              <a:t>Tika</a:t>
            </a:r>
            <a:r>
              <a:rPr lang="en-GB" sz="2400" dirty="0"/>
              <a:t> </a:t>
            </a:r>
            <a:r>
              <a:rPr lang="en-GB" sz="2400" dirty="0" err="1"/>
              <a:t>sa</a:t>
            </a:r>
            <a:r>
              <a:rPr lang="lv-LV" sz="2400" dirty="0"/>
              <a:t>ņ</a:t>
            </a:r>
            <a:r>
              <a:rPr lang="en-GB" sz="2400" dirty="0" err="1"/>
              <a:t>emta</a:t>
            </a:r>
            <a:r>
              <a:rPr lang="en-GB" sz="2400" dirty="0"/>
              <a:t> </a:t>
            </a:r>
            <a:r>
              <a:rPr lang="en-GB" sz="2400" dirty="0" err="1"/>
              <a:t>dažāda</a:t>
            </a:r>
            <a:r>
              <a:rPr lang="en-GB" sz="2400" dirty="0"/>
              <a:t> </a:t>
            </a:r>
            <a:r>
              <a:rPr lang="en-GB" sz="2400" dirty="0" err="1"/>
              <a:t>noderīga</a:t>
            </a:r>
            <a:r>
              <a:rPr lang="en-GB" sz="2400" dirty="0"/>
              <a:t> </a:t>
            </a:r>
            <a:r>
              <a:rPr lang="en-GB" sz="2400" dirty="0" err="1"/>
              <a:t>informācija</a:t>
            </a:r>
            <a:r>
              <a:rPr lang="en-GB" sz="2400" dirty="0"/>
              <a:t>, </a:t>
            </a:r>
            <a:r>
              <a:rPr lang="en-GB" sz="2400" dirty="0" err="1"/>
              <a:t>interesantas</a:t>
            </a:r>
            <a:r>
              <a:rPr lang="en-GB" sz="2400" dirty="0"/>
              <a:t> un </a:t>
            </a:r>
            <a:r>
              <a:rPr lang="en-GB" sz="2400" dirty="0" err="1"/>
              <a:t>aizraujošas</a:t>
            </a:r>
            <a:r>
              <a:rPr lang="en-GB" sz="2400" dirty="0"/>
              <a:t> </a:t>
            </a:r>
            <a:r>
              <a:rPr lang="en-GB" sz="2400" dirty="0" err="1"/>
              <a:t>nodarbības</a:t>
            </a:r>
            <a:r>
              <a:rPr lang="en-GB" sz="2400" dirty="0"/>
              <a:t>. </a:t>
            </a:r>
            <a:r>
              <a:rPr lang="en-GB" sz="2400" dirty="0" err="1"/>
              <a:t>Iespēja</a:t>
            </a:r>
            <a:r>
              <a:rPr lang="en-GB" sz="2400" dirty="0"/>
              <a:t> </a:t>
            </a:r>
            <a:r>
              <a:rPr lang="en-GB" sz="2400" dirty="0" err="1"/>
              <a:t>iepazīt</a:t>
            </a:r>
            <a:r>
              <a:rPr lang="en-GB" sz="2400" dirty="0"/>
              <a:t> </a:t>
            </a:r>
            <a:r>
              <a:rPr lang="en-GB" sz="2400" dirty="0" err="1"/>
              <a:t>jaunas</a:t>
            </a:r>
            <a:r>
              <a:rPr lang="en-GB" sz="2400" dirty="0"/>
              <a:t> un </a:t>
            </a:r>
            <a:r>
              <a:rPr lang="en-GB" sz="2400" dirty="0" err="1"/>
              <a:t>dazādas</a:t>
            </a:r>
            <a:r>
              <a:rPr lang="en-GB" sz="2400" dirty="0"/>
              <a:t> </a:t>
            </a:r>
            <a:r>
              <a:rPr lang="en-GB" sz="2400" dirty="0" err="1"/>
              <a:t>nodarbes</a:t>
            </a:r>
            <a:r>
              <a:rPr lang="en-GB" sz="2400" dirty="0"/>
              <a:t> </a:t>
            </a:r>
            <a:r>
              <a:rPr lang="en-GB" sz="2400" dirty="0" err="1"/>
              <a:t>bērniem</a:t>
            </a:r>
            <a:endParaRPr lang="en-GB" sz="2400" dirty="0"/>
          </a:p>
          <a:p>
            <a:pPr algn="just"/>
            <a:r>
              <a:rPr lang="en-GB" sz="2400" dirty="0"/>
              <a:t>…. </a:t>
            </a:r>
            <a:r>
              <a:rPr lang="en-GB" sz="2400" dirty="0" err="1"/>
              <a:t>Paldies</a:t>
            </a:r>
            <a:r>
              <a:rPr lang="en-GB" sz="2400" dirty="0"/>
              <a:t> </a:t>
            </a:r>
            <a:r>
              <a:rPr lang="en-GB" sz="2400" dirty="0" err="1"/>
              <a:t>organizatoriem</a:t>
            </a:r>
            <a:r>
              <a:rPr lang="en-GB" sz="2400" dirty="0"/>
              <a:t> par </a:t>
            </a:r>
            <a:r>
              <a:rPr lang="en-GB" sz="2400" dirty="0" err="1"/>
              <a:t>mēr</a:t>
            </a:r>
            <a:r>
              <a:rPr lang="lv-LV" sz="2400" dirty="0"/>
              <a:t>ķ</a:t>
            </a:r>
            <a:r>
              <a:rPr lang="en-GB" sz="2400" dirty="0" err="1"/>
              <a:t>tiecīgi</a:t>
            </a:r>
            <a:r>
              <a:rPr lang="en-GB" sz="2400" dirty="0"/>
              <a:t> </a:t>
            </a:r>
            <a:r>
              <a:rPr lang="en-GB" sz="2400" dirty="0" err="1"/>
              <a:t>saplānotajām</a:t>
            </a:r>
            <a:r>
              <a:rPr lang="en-GB" sz="2400" dirty="0"/>
              <a:t> </a:t>
            </a:r>
            <a:r>
              <a:rPr lang="en-GB" sz="2400" dirty="0" err="1"/>
              <a:t>aktivitātēm</a:t>
            </a:r>
            <a:r>
              <a:rPr lang="en-GB" sz="2400" dirty="0"/>
              <a:t> 7 </a:t>
            </a:r>
            <a:r>
              <a:rPr lang="en-GB" sz="2400" dirty="0" err="1"/>
              <a:t>dienu</a:t>
            </a:r>
            <a:r>
              <a:rPr lang="en-GB" sz="2400" dirty="0"/>
              <a:t> </a:t>
            </a:r>
            <a:r>
              <a:rPr lang="en-GB" sz="2400" dirty="0" err="1"/>
              <a:t>laikā</a:t>
            </a:r>
            <a:r>
              <a:rPr lang="en-GB" sz="2400" dirty="0"/>
              <a:t>, </a:t>
            </a:r>
            <a:r>
              <a:rPr lang="en-GB" sz="2400" dirty="0" err="1"/>
              <a:t>kurās</a:t>
            </a:r>
            <a:r>
              <a:rPr lang="en-GB" sz="2400" dirty="0"/>
              <a:t> </a:t>
            </a:r>
            <a:r>
              <a:rPr lang="en-GB" sz="2400" dirty="0" err="1"/>
              <a:t>piedaloties</a:t>
            </a:r>
            <a:r>
              <a:rPr lang="en-GB" sz="2400" dirty="0"/>
              <a:t> </a:t>
            </a:r>
            <a:r>
              <a:rPr lang="en-GB" sz="2400" dirty="0" err="1"/>
              <a:t>bērns</a:t>
            </a:r>
            <a:r>
              <a:rPr lang="en-GB" sz="2400" dirty="0"/>
              <a:t> </a:t>
            </a:r>
            <a:r>
              <a:rPr lang="en-GB" sz="2400" dirty="0" err="1"/>
              <a:t>ar</a:t>
            </a:r>
            <a:r>
              <a:rPr lang="en-GB" sz="2400" dirty="0"/>
              <a:t> </a:t>
            </a:r>
            <a:r>
              <a:rPr lang="en-GB" sz="2400" dirty="0" err="1"/>
              <a:t>īpašām</a:t>
            </a:r>
            <a:r>
              <a:rPr lang="en-GB" sz="2400" dirty="0"/>
              <a:t> </a:t>
            </a:r>
            <a:r>
              <a:rPr lang="en-GB" sz="2400" dirty="0" err="1"/>
              <a:t>vajadzībām</a:t>
            </a:r>
            <a:r>
              <a:rPr lang="en-GB" sz="2400" dirty="0"/>
              <a:t> </a:t>
            </a:r>
            <a:r>
              <a:rPr lang="en-GB" sz="2400" dirty="0" err="1"/>
              <a:t>varēja</a:t>
            </a:r>
            <a:r>
              <a:rPr lang="en-GB" sz="2400" dirty="0"/>
              <a:t> </a:t>
            </a:r>
            <a:r>
              <a:rPr lang="en-GB" sz="2400" dirty="0" err="1"/>
              <a:t>līdzdarboties</a:t>
            </a:r>
            <a:r>
              <a:rPr lang="en-GB" sz="2400" dirty="0"/>
              <a:t> un </a:t>
            </a:r>
            <a:r>
              <a:rPr lang="en-GB" sz="2400" dirty="0" err="1"/>
              <a:t>apjaust</a:t>
            </a:r>
            <a:r>
              <a:rPr lang="en-GB" sz="2400" dirty="0"/>
              <a:t> to, ka </a:t>
            </a:r>
            <a:r>
              <a:rPr lang="en-GB" sz="2400" dirty="0" err="1"/>
              <a:t>ir</a:t>
            </a:r>
            <a:r>
              <a:rPr lang="en-GB" sz="2400" dirty="0"/>
              <a:t> </a:t>
            </a:r>
            <a:r>
              <a:rPr lang="en-GB" sz="2400" dirty="0" err="1"/>
              <a:t>spējīgs</a:t>
            </a:r>
            <a:r>
              <a:rPr lang="en-GB" sz="2400" dirty="0"/>
              <a:t> </a:t>
            </a:r>
            <a:r>
              <a:rPr lang="en-GB" sz="2400" dirty="0" err="1"/>
              <a:t>veikt</a:t>
            </a:r>
            <a:r>
              <a:rPr lang="en-GB" sz="2400" dirty="0"/>
              <a:t> </a:t>
            </a:r>
            <a:r>
              <a:rPr lang="en-GB" sz="2400" dirty="0" err="1"/>
              <a:t>labus</a:t>
            </a:r>
            <a:r>
              <a:rPr lang="en-GB" sz="2400" dirty="0"/>
              <a:t> </a:t>
            </a:r>
            <a:r>
              <a:rPr lang="en-GB" sz="2400" dirty="0" err="1"/>
              <a:t>darbus</a:t>
            </a:r>
            <a:r>
              <a:rPr lang="en-GB" sz="2400" dirty="0"/>
              <a:t>. </a:t>
            </a:r>
            <a:r>
              <a:rPr lang="en-GB" sz="2400" dirty="0" err="1"/>
              <a:t>Iegūtās</a:t>
            </a:r>
            <a:r>
              <a:rPr lang="en-GB" sz="2400" dirty="0"/>
              <a:t> </a:t>
            </a:r>
            <a:r>
              <a:rPr lang="en-GB" sz="2400" dirty="0" err="1"/>
              <a:t>zināšanas</a:t>
            </a:r>
            <a:r>
              <a:rPr lang="en-GB" sz="2400" dirty="0"/>
              <a:t> un </a:t>
            </a:r>
            <a:r>
              <a:rPr lang="en-GB" sz="2400" dirty="0" err="1"/>
              <a:t>prasmes</a:t>
            </a:r>
            <a:r>
              <a:rPr lang="en-GB" sz="2400" dirty="0"/>
              <a:t> </a:t>
            </a:r>
            <a:r>
              <a:rPr lang="en-GB" sz="2400" dirty="0" err="1"/>
              <a:t>izmantosim</a:t>
            </a:r>
            <a:r>
              <a:rPr lang="en-GB" sz="2400" dirty="0"/>
              <a:t> </a:t>
            </a:r>
            <a:r>
              <a:rPr lang="en-GB" sz="2400" dirty="0" err="1"/>
              <a:t>ikdienā</a:t>
            </a:r>
            <a:r>
              <a:rPr lang="en-GB" sz="2400" dirty="0"/>
              <a:t>! </a:t>
            </a:r>
            <a:r>
              <a:rPr lang="en-GB" sz="2400" dirty="0" err="1"/>
              <a:t>Paldies</a:t>
            </a:r>
            <a:r>
              <a:rPr lang="en-GB" sz="2400" dirty="0"/>
              <a:t>! </a:t>
            </a:r>
          </a:p>
        </p:txBody>
      </p:sp>
    </p:spTree>
    <p:extLst>
      <p:ext uri="{BB962C8B-B14F-4D97-AF65-F5344CB8AC3E}">
        <p14:creationId xmlns:p14="http://schemas.microsoft.com/office/powerpoint/2010/main" val="3273515609"/>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518</TotalTime>
  <Words>1312</Words>
  <Application>Microsoft Office PowerPoint</Application>
  <PresentationFormat>Widescreen</PresentationFormat>
  <Paragraphs>129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Corbel</vt:lpstr>
      <vt:lpstr>Times New Roman</vt:lpstr>
      <vt:lpstr>Wingdings</vt:lpstr>
      <vt:lpstr>Basis</vt:lpstr>
      <vt:lpstr>PowerPoint Presentation</vt:lpstr>
      <vt:lpstr>PowerPoint Presentation</vt:lpstr>
      <vt:lpstr>PowerPoint Presentation</vt:lpstr>
      <vt:lpstr>PowerPoint Presentation</vt:lpstr>
      <vt:lpstr>JAU ĪSTENOTAIS PROJEKTĀ …</vt:lpstr>
      <vt:lpstr>PowerPoint Presentation</vt:lpstr>
      <vt:lpstr>JAU ĪSTENOTAIS PROJEKTĀ …</vt:lpstr>
      <vt:lpstr>PowerPoint Presentation</vt:lpstr>
      <vt:lpstr>PowerPoint Presentation</vt:lpstr>
      <vt:lpstr>JAU ĪSTENOTAIS PROJEKTĀ …</vt:lpstr>
      <vt:lpstr>PowerPoint Presentation</vt:lpstr>
      <vt:lpstr>PowerPoint Presentation</vt:lpstr>
      <vt:lpstr>JAU ĪSTENOTAIS PROJEKTĀ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Inga Zapane</dc:creator>
  <cp:lastModifiedBy>Guntars Krasovskis</cp:lastModifiedBy>
  <cp:revision>54</cp:revision>
  <cp:lastPrinted>2017-09-05T13:02:13Z</cp:lastPrinted>
  <dcterms:created xsi:type="dcterms:W3CDTF">2017-08-22T08:28:14Z</dcterms:created>
  <dcterms:modified xsi:type="dcterms:W3CDTF">2017-09-11T09:01:11Z</dcterms:modified>
</cp:coreProperties>
</file>